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722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722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C3F93-AFFA-7D66-B284-3BB8F9BE9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BC50220-EE01-508B-2100-F1C876D524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75CD861-2E6B-F2BE-00B1-BC1C7DA85F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B8E1758-3CFD-B086-F2E9-3F0B89A933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8032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331B2-AF2A-7EB5-50FE-3540FF78F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6FBF206-7E59-97C2-4DAE-9EBEA2852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6-2)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Control –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설비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Data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를 실시간 수집하고 상위 시스템에서 활용하기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”</a:t>
            </a:r>
          </a:p>
        </p:txBody>
      </p:sp>
      <p:sp>
        <p:nvSpPr>
          <p:cNvPr id="1549" name="Rectangle 10">
            <a:extLst>
              <a:ext uri="{FF2B5EF4-FFF2-40B4-BE49-F238E27FC236}">
                <a16:creationId xmlns:a16="http://schemas.microsoft.com/office/drawing/2014/main" id="{21A6F7C1-641A-C67E-EA4A-3256A466132C}"/>
              </a:ext>
            </a:extLst>
          </p:cNvPr>
          <p:cNvSpPr/>
          <p:nvPr/>
        </p:nvSpPr>
        <p:spPr>
          <a:xfrm>
            <a:off x="425288" y="801688"/>
            <a:ext cx="4536512" cy="6483350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50" name="Rectangle 10">
            <a:extLst>
              <a:ext uri="{FF2B5EF4-FFF2-40B4-BE49-F238E27FC236}">
                <a16:creationId xmlns:a16="http://schemas.microsoft.com/office/drawing/2014/main" id="{65115852-C875-C2EC-5D28-E3A8640E5E5E}"/>
              </a:ext>
            </a:extLst>
          </p:cNvPr>
          <p:cNvSpPr/>
          <p:nvPr/>
        </p:nvSpPr>
        <p:spPr>
          <a:xfrm>
            <a:off x="546867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51" name="그룹 1550">
            <a:extLst>
              <a:ext uri="{FF2B5EF4-FFF2-40B4-BE49-F238E27FC236}">
                <a16:creationId xmlns:a16="http://schemas.microsoft.com/office/drawing/2014/main" id="{BE7B7B82-61C2-E053-59D7-3CD9EC16D66D}"/>
              </a:ext>
            </a:extLst>
          </p:cNvPr>
          <p:cNvGrpSpPr/>
          <p:nvPr/>
        </p:nvGrpSpPr>
        <p:grpSpPr>
          <a:xfrm>
            <a:off x="421941" y="810069"/>
            <a:ext cx="4536512" cy="339047"/>
            <a:chOff x="344488" y="620713"/>
            <a:chExt cx="4536512" cy="339047"/>
          </a:xfrm>
        </p:grpSpPr>
        <p:sp>
          <p:nvSpPr>
            <p:cNvPr id="1552" name="직사각형 1551">
              <a:extLst>
                <a:ext uri="{FF2B5EF4-FFF2-40B4-BE49-F238E27FC236}">
                  <a16:creationId xmlns:a16="http://schemas.microsoft.com/office/drawing/2014/main" id="{3F44A3CA-2DAA-45FF-1CE8-6694E2C83D81}"/>
                </a:ext>
              </a:extLst>
            </p:cNvPr>
            <p:cNvSpPr/>
            <p:nvPr/>
          </p:nvSpPr>
          <p:spPr>
            <a:xfrm>
              <a:off x="407737" y="629092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</a:t>
              </a:r>
              <a:r>
                <a:rPr kumimoji="1" lang="en-US" altLang="ko-KR" sz="1400" b="1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Factva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Control(Equipment Interface)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53" name="그림 1552">
              <a:extLst>
                <a:ext uri="{FF2B5EF4-FFF2-40B4-BE49-F238E27FC236}">
                  <a16:creationId xmlns:a16="http://schemas.microsoft.com/office/drawing/2014/main" id="{73D3B388-9252-9386-6A64-8E5DABF5E63A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1554" name="그룹 1553">
            <a:extLst>
              <a:ext uri="{FF2B5EF4-FFF2-40B4-BE49-F238E27FC236}">
                <a16:creationId xmlns:a16="http://schemas.microsoft.com/office/drawing/2014/main" id="{D150AAE8-197F-5789-5D0D-AEA46D67C9E4}"/>
              </a:ext>
            </a:extLst>
          </p:cNvPr>
          <p:cNvGrpSpPr/>
          <p:nvPr/>
        </p:nvGrpSpPr>
        <p:grpSpPr>
          <a:xfrm>
            <a:off x="5468670" y="810261"/>
            <a:ext cx="4536512" cy="339047"/>
            <a:chOff x="5024437" y="494579"/>
            <a:chExt cx="4536512" cy="339047"/>
          </a:xfrm>
        </p:grpSpPr>
        <p:sp>
          <p:nvSpPr>
            <p:cNvPr id="1555" name="직사각형 1554">
              <a:extLst>
                <a:ext uri="{FF2B5EF4-FFF2-40B4-BE49-F238E27FC236}">
                  <a16:creationId xmlns:a16="http://schemas.microsoft.com/office/drawing/2014/main" id="{3B82FA5D-0FB4-B312-DA5B-9A08B5C6EA0B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</a:t>
              </a:r>
              <a:r>
                <a:rPr kumimoji="1" lang="en-US" altLang="ko-KR" sz="1400" b="1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Factova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Control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은 무엇이고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업무에 잘 적용된 모습은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56" name="그림 1555">
              <a:extLst>
                <a:ext uri="{FF2B5EF4-FFF2-40B4-BE49-F238E27FC236}">
                  <a16:creationId xmlns:a16="http://schemas.microsoft.com/office/drawing/2014/main" id="{F51D0EA1-E620-15DD-10DA-2FFDEA426D99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1557" name="그룹 1556">
            <a:extLst>
              <a:ext uri="{FF2B5EF4-FFF2-40B4-BE49-F238E27FC236}">
                <a16:creationId xmlns:a16="http://schemas.microsoft.com/office/drawing/2014/main" id="{831CB9BB-CB5F-49A3-69E7-03699259B74E}"/>
              </a:ext>
            </a:extLst>
          </p:cNvPr>
          <p:cNvGrpSpPr/>
          <p:nvPr/>
        </p:nvGrpSpPr>
        <p:grpSpPr>
          <a:xfrm>
            <a:off x="412520" y="6362001"/>
            <a:ext cx="4519457" cy="502458"/>
            <a:chOff x="365888" y="5878870"/>
            <a:chExt cx="4519457" cy="502458"/>
          </a:xfrm>
        </p:grpSpPr>
        <p:sp>
          <p:nvSpPr>
            <p:cNvPr id="1558" name="직사각형 1557">
              <a:extLst>
                <a:ext uri="{FF2B5EF4-FFF2-40B4-BE49-F238E27FC236}">
                  <a16:creationId xmlns:a16="http://schemas.microsoft.com/office/drawing/2014/main" id="{9C9CFFBD-F268-3328-2D14-8CA18C6665D7}"/>
                </a:ext>
              </a:extLst>
            </p:cNvPr>
            <p:cNvSpPr/>
            <p:nvPr/>
          </p:nvSpPr>
          <p:spPr>
            <a:xfrm>
              <a:off x="365888" y="6073551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효율적이고 확장성 있는 설비 온라인 데이터 수집 솔루션 필요</a:t>
              </a:r>
            </a:p>
          </p:txBody>
        </p:sp>
        <p:sp>
          <p:nvSpPr>
            <p:cNvPr id="1559" name="Freeform 75">
              <a:extLst>
                <a:ext uri="{FF2B5EF4-FFF2-40B4-BE49-F238E27FC236}">
                  <a16:creationId xmlns:a16="http://schemas.microsoft.com/office/drawing/2014/main" id="{53E52B3C-B000-F159-3A36-AFE348FC7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560" name="그룹 1559">
            <a:extLst>
              <a:ext uri="{FF2B5EF4-FFF2-40B4-BE49-F238E27FC236}">
                <a16:creationId xmlns:a16="http://schemas.microsoft.com/office/drawing/2014/main" id="{9EBD1344-4A59-71A1-4D28-FF4FF238B12D}"/>
              </a:ext>
            </a:extLst>
          </p:cNvPr>
          <p:cNvGrpSpPr/>
          <p:nvPr/>
        </p:nvGrpSpPr>
        <p:grpSpPr>
          <a:xfrm>
            <a:off x="5478451" y="6362001"/>
            <a:ext cx="4519457" cy="502458"/>
            <a:chOff x="5024437" y="6846564"/>
            <a:chExt cx="4519457" cy="502458"/>
          </a:xfrm>
        </p:grpSpPr>
        <p:sp>
          <p:nvSpPr>
            <p:cNvPr id="1561" name="직사각형 1560">
              <a:extLst>
                <a:ext uri="{FF2B5EF4-FFF2-40B4-BE49-F238E27FC236}">
                  <a16:creationId xmlns:a16="http://schemas.microsoft.com/office/drawing/2014/main" id="{1F8CFA57-F20A-1F8F-9C96-95423CC73772}"/>
                </a:ext>
              </a:extLst>
            </p:cNvPr>
            <p:cNvSpPr/>
            <p:nvPr/>
          </p:nvSpPr>
          <p:spPr>
            <a:xfrm>
              <a:off x="5024437" y="7041245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 데이터 수집 자동화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&amp; 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최적화 시스템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562" name="Freeform 75">
              <a:extLst>
                <a:ext uri="{FF2B5EF4-FFF2-40B4-BE49-F238E27FC236}">
                  <a16:creationId xmlns:a16="http://schemas.microsoft.com/office/drawing/2014/main" id="{7645C7EC-A30D-BD80-716F-F2FFC1EE2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846564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563" name="Rectangle 10">
            <a:extLst>
              <a:ext uri="{FF2B5EF4-FFF2-40B4-BE49-F238E27FC236}">
                <a16:creationId xmlns:a16="http://schemas.microsoft.com/office/drawing/2014/main" id="{55873F50-89A6-4732-6FEF-E0AA162A5B0D}"/>
              </a:ext>
            </a:extLst>
          </p:cNvPr>
          <p:cNvSpPr/>
          <p:nvPr/>
        </p:nvSpPr>
        <p:spPr>
          <a:xfrm>
            <a:off x="10508959" y="81006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64" name="그룹 1563">
            <a:extLst>
              <a:ext uri="{FF2B5EF4-FFF2-40B4-BE49-F238E27FC236}">
                <a16:creationId xmlns:a16="http://schemas.microsoft.com/office/drawing/2014/main" id="{4B71305F-20C8-2A52-891F-BA3775C099E7}"/>
              </a:ext>
            </a:extLst>
          </p:cNvPr>
          <p:cNvGrpSpPr/>
          <p:nvPr/>
        </p:nvGrpSpPr>
        <p:grpSpPr>
          <a:xfrm>
            <a:off x="10508959" y="810069"/>
            <a:ext cx="4536512" cy="339239"/>
            <a:chOff x="5024437" y="494579"/>
            <a:chExt cx="4536512" cy="339239"/>
          </a:xfrm>
        </p:grpSpPr>
        <p:sp>
          <p:nvSpPr>
            <p:cNvPr id="1565" name="직사각형 1564">
              <a:extLst>
                <a:ext uri="{FF2B5EF4-FFF2-40B4-BE49-F238E27FC236}">
                  <a16:creationId xmlns:a16="http://schemas.microsoft.com/office/drawing/2014/main" id="{1688DE44-AC74-9707-D7F3-DB2239C299D2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</a:t>
              </a:r>
              <a:r>
                <a:rPr kumimoji="1" lang="en-US" altLang="ko-KR" sz="1400" b="1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Factova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Control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 도입되면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66" name="그림 1565">
              <a:extLst>
                <a:ext uri="{FF2B5EF4-FFF2-40B4-BE49-F238E27FC236}">
                  <a16:creationId xmlns:a16="http://schemas.microsoft.com/office/drawing/2014/main" id="{49810C4B-F787-FDD5-6E70-73EB07F8765E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567" name="직사각형 1566">
            <a:extLst>
              <a:ext uri="{FF2B5EF4-FFF2-40B4-BE49-F238E27FC236}">
                <a16:creationId xmlns:a16="http://schemas.microsoft.com/office/drawing/2014/main" id="{E2BD5910-B5B1-8253-4DCE-E2A9C8CBB262}"/>
              </a:ext>
            </a:extLst>
          </p:cNvPr>
          <p:cNvSpPr/>
          <p:nvPr/>
        </p:nvSpPr>
        <p:spPr>
          <a:xfrm>
            <a:off x="10517488" y="6456395"/>
            <a:ext cx="4519457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표준 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Framework 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기반의 통합 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Solution 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제공으로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표준 플랫폼 구축 확산  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표준 사양을 통한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구축시간 단축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간 통신 제어 표준화 연계를 통한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무인 자동화 스마트 기반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68" name="Freeform 75">
            <a:extLst>
              <a:ext uri="{FF2B5EF4-FFF2-40B4-BE49-F238E27FC236}">
                <a16:creationId xmlns:a16="http://schemas.microsoft.com/office/drawing/2014/main" id="{41977E7D-DE39-D3DB-7F7F-A4739393D7FB}"/>
              </a:ext>
            </a:extLst>
          </p:cNvPr>
          <p:cNvSpPr>
            <a:spLocks/>
          </p:cNvSpPr>
          <p:nvPr/>
        </p:nvSpPr>
        <p:spPr bwMode="auto">
          <a:xfrm>
            <a:off x="10798829" y="6365160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71" name="그룹 1570">
            <a:extLst>
              <a:ext uri="{FF2B5EF4-FFF2-40B4-BE49-F238E27FC236}">
                <a16:creationId xmlns:a16="http://schemas.microsoft.com/office/drawing/2014/main" id="{06BD86D2-045C-C54B-E277-8154E97826F7}"/>
              </a:ext>
            </a:extLst>
          </p:cNvPr>
          <p:cNvGrpSpPr/>
          <p:nvPr/>
        </p:nvGrpSpPr>
        <p:grpSpPr>
          <a:xfrm>
            <a:off x="355512" y="4720112"/>
            <a:ext cx="4510159" cy="1561694"/>
            <a:chOff x="281549" y="3092230"/>
            <a:chExt cx="4510159" cy="1561694"/>
          </a:xfrm>
        </p:grpSpPr>
        <p:grpSp>
          <p:nvGrpSpPr>
            <p:cNvPr id="1590" name="그룹 1589">
              <a:extLst>
                <a:ext uri="{FF2B5EF4-FFF2-40B4-BE49-F238E27FC236}">
                  <a16:creationId xmlns:a16="http://schemas.microsoft.com/office/drawing/2014/main" id="{19492970-DBA3-5337-0F1C-D06FE11E21F7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592" name="그래픽 1591" descr="남자 옆모습 단색으로 채워진">
                <a:extLst>
                  <a:ext uri="{FF2B5EF4-FFF2-40B4-BE49-F238E27FC236}">
                    <a16:creationId xmlns:a16="http://schemas.microsoft.com/office/drawing/2014/main" id="{359C444E-1CD0-AB0A-EEB3-1BE11F577F7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593" name="그래픽 1592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40F07562-0FC5-6419-FE3F-EDE42921CA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591" name="말풍선: 모서리가 둥근 사각형 1590">
              <a:extLst>
                <a:ext uri="{FF2B5EF4-FFF2-40B4-BE49-F238E27FC236}">
                  <a16:creationId xmlns:a16="http://schemas.microsoft.com/office/drawing/2014/main" id="{BE230861-2692-C36A-37EB-DE37F82D4F91}"/>
                </a:ext>
              </a:extLst>
            </p:cNvPr>
            <p:cNvSpPr/>
            <p:nvPr/>
          </p:nvSpPr>
          <p:spPr>
            <a:xfrm>
              <a:off x="1069991" y="3092230"/>
              <a:ext cx="3721717" cy="1561694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설비가 온라인 연결되어 있지 않아 생산 자동화가 안돼요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공정최적화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품질분석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추적성 관리에 필요한 데이터가 부족해요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다수의 설비 업체와 운영 사양을 협의하고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문제가 발생하면 원인을 찾기 어려워요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 인터페이스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수집 솔루션이 표준화되어 있지 않아요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</p:txBody>
        </p:sp>
      </p:grpSp>
      <p:sp>
        <p:nvSpPr>
          <p:cNvPr id="1587" name="AutoShape 5">
            <a:extLst>
              <a:ext uri="{FF2B5EF4-FFF2-40B4-BE49-F238E27FC236}">
                <a16:creationId xmlns:a16="http://schemas.microsoft.com/office/drawing/2014/main" id="{F59B904F-3B41-49A9-069A-70DCD94A3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626" y="1640095"/>
            <a:ext cx="1464724" cy="257369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72000" tIns="36000" rIns="72000" bIns="36000" anchor="t" anchorCtr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200" b="1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1589" name="AutoShape 5">
            <a:extLst>
              <a:ext uri="{FF2B5EF4-FFF2-40B4-BE49-F238E27FC236}">
                <a16:creationId xmlns:a16="http://schemas.microsoft.com/office/drawing/2014/main" id="{F540B4AB-916F-D768-C5FF-45039F19C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6216" y="1475820"/>
            <a:ext cx="3157322" cy="580534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0" tIns="36000" rIns="72000" bIns="36000" anchor="t" anchorCtr="0">
            <a:spAutoFit/>
          </a:bodyPr>
          <a:lstStyle/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오래된 설비의 수작업 데이터 수집</a:t>
            </a:r>
            <a:endParaRPr kumimoji="1" lang="en-US" altLang="ko-KR" sz="1100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수동 입력 과정에서 발생하는 실수와 누락</a:t>
            </a:r>
            <a:endParaRPr kumimoji="1" lang="en-US" altLang="ko-KR" sz="1100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일관성 없는 데이터 수집으로 인한 신뢰성 저하</a:t>
            </a:r>
            <a:endParaRPr kumimoji="1" lang="en-US" altLang="ko-KR" sz="1100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1586" name="AutoShape 5">
            <a:extLst>
              <a:ext uri="{FF2B5EF4-FFF2-40B4-BE49-F238E27FC236}">
                <a16:creationId xmlns:a16="http://schemas.microsoft.com/office/drawing/2014/main" id="{834F4374-FE00-0E75-5560-D5CEEBA10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6216" y="2295998"/>
            <a:ext cx="3157322" cy="41125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0" tIns="36000" rIns="72000" bIns="36000" anchor="t" anchorCtr="0">
            <a:spAutoFit/>
          </a:bodyPr>
          <a:lstStyle/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표준화되어 있지 않은 수집 방식 및 솔루션으로</a:t>
            </a:r>
            <a:br>
              <a: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</a:b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설비 인터페이스 시마다 중복 투자 발생</a:t>
            </a:r>
            <a:endParaRPr kumimoji="1" lang="en-US" altLang="ko-KR" sz="1100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1583" name="AutoShape 5">
            <a:extLst>
              <a:ext uri="{FF2B5EF4-FFF2-40B4-BE49-F238E27FC236}">
                <a16:creationId xmlns:a16="http://schemas.microsoft.com/office/drawing/2014/main" id="{967F4150-6C94-B513-B4DA-17A1D53513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6215" y="3000483"/>
            <a:ext cx="3060809" cy="24198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0" tIns="36000" rIns="72000" bIns="36000" anchor="t" anchorCtr="0">
            <a:spAutoFit/>
          </a:bodyPr>
          <a:lstStyle/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데이터 준비가 늦어 즉각적인 의사결정 지연</a:t>
            </a:r>
          </a:p>
        </p:txBody>
      </p:sp>
      <p:sp>
        <p:nvSpPr>
          <p:cNvPr id="21" name="AutoShape 5">
            <a:extLst>
              <a:ext uri="{FF2B5EF4-FFF2-40B4-BE49-F238E27FC236}">
                <a16:creationId xmlns:a16="http://schemas.microsoft.com/office/drawing/2014/main" id="{1DD3B17A-B38E-A09E-0D7C-B6E496119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6215" y="3591596"/>
            <a:ext cx="3060809" cy="41125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0" tIns="36000" rIns="72000" bIns="36000" anchor="t" anchorCtr="0">
            <a:spAutoFit/>
          </a:bodyPr>
          <a:lstStyle/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다양한 벤더</a:t>
            </a:r>
            <a:r>
              <a: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, </a:t>
            </a: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다양한 종류의 설비 원천 데이터를 통합 및 추적하기 어려움</a:t>
            </a:r>
          </a:p>
        </p:txBody>
      </p:sp>
      <p:sp>
        <p:nvSpPr>
          <p:cNvPr id="25" name="AutoShape 5">
            <a:extLst>
              <a:ext uri="{FF2B5EF4-FFF2-40B4-BE49-F238E27FC236}">
                <a16:creationId xmlns:a16="http://schemas.microsoft.com/office/drawing/2014/main" id="{7E23D5D9-48C3-D7B2-F843-47E360307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6215" y="4282454"/>
            <a:ext cx="3060809" cy="24198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0" tIns="36000" rIns="72000" bIns="36000" anchor="t" anchorCtr="0">
            <a:spAutoFit/>
          </a:bodyPr>
          <a:lstStyle/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수집된 데이터 양이 적어 고도화된 분석이 어려움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53A9430-D322-F2E2-08D6-F6016C5045ED}"/>
              </a:ext>
            </a:extLst>
          </p:cNvPr>
          <p:cNvGrpSpPr/>
          <p:nvPr/>
        </p:nvGrpSpPr>
        <p:grpSpPr>
          <a:xfrm>
            <a:off x="528643" y="1440458"/>
            <a:ext cx="4243502" cy="726174"/>
            <a:chOff x="515943" y="1511628"/>
            <a:chExt cx="4405418" cy="1015014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219AB135-0F57-965D-B0A6-E29FB9A9B2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9361" y="2526642"/>
              <a:ext cx="4392000" cy="0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chemeClr val="bg1">
                  <a:lumMod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7" name="모서리가 둥근 직사각형 41">
              <a:extLst>
                <a:ext uri="{FF2B5EF4-FFF2-40B4-BE49-F238E27FC236}">
                  <a16:creationId xmlns:a16="http://schemas.microsoft.com/office/drawing/2014/main" id="{712252F0-1A12-4758-3BC9-E4F6C543CAA5}"/>
                </a:ext>
              </a:extLst>
            </p:cNvPr>
            <p:cNvSpPr/>
            <p:nvPr/>
          </p:nvSpPr>
          <p:spPr>
            <a:xfrm>
              <a:off x="515943" y="1511628"/>
              <a:ext cx="643563" cy="923427"/>
            </a:xfrm>
            <a:prstGeom prst="roundRect">
              <a:avLst>
                <a:gd name="adj" fmla="val 15624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rIns="18000"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1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수집 데이터의 신뢰성</a:t>
              </a:r>
              <a:endParaRPr kumimoji="1" lang="en-US" altLang="ko-KR" sz="11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A4AE331A-D26F-4895-5260-465CE1CD1C95}"/>
              </a:ext>
            </a:extLst>
          </p:cNvPr>
          <p:cNvGrpSpPr/>
          <p:nvPr/>
        </p:nvGrpSpPr>
        <p:grpSpPr>
          <a:xfrm>
            <a:off x="528643" y="2233610"/>
            <a:ext cx="4243502" cy="582353"/>
            <a:chOff x="515943" y="1511628"/>
            <a:chExt cx="4405418" cy="1061306"/>
          </a:xfrm>
        </p:grpSpPr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DC403163-58A2-6343-ACC8-1B021266AC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9361" y="2572934"/>
              <a:ext cx="4392000" cy="0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chemeClr val="bg1">
                  <a:lumMod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7" name="모서리가 둥근 직사각형 41">
              <a:extLst>
                <a:ext uri="{FF2B5EF4-FFF2-40B4-BE49-F238E27FC236}">
                  <a16:creationId xmlns:a16="http://schemas.microsoft.com/office/drawing/2014/main" id="{675743EB-4298-D4DC-1B4C-34C56236E356}"/>
                </a:ext>
              </a:extLst>
            </p:cNvPr>
            <p:cNvSpPr/>
            <p:nvPr/>
          </p:nvSpPr>
          <p:spPr>
            <a:xfrm>
              <a:off x="515943" y="1511628"/>
              <a:ext cx="643563" cy="923427"/>
            </a:xfrm>
            <a:prstGeom prst="roundRect">
              <a:avLst>
                <a:gd name="adj" fmla="val 15624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rIns="18000"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1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비효율적 투자 비용</a:t>
              </a:r>
              <a:endParaRPr kumimoji="1" lang="en-US" altLang="ko-KR" sz="11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120A6BDF-1A71-0BEC-899F-795D6D9B9148}"/>
              </a:ext>
            </a:extLst>
          </p:cNvPr>
          <p:cNvGrpSpPr/>
          <p:nvPr/>
        </p:nvGrpSpPr>
        <p:grpSpPr>
          <a:xfrm>
            <a:off x="528643" y="2880601"/>
            <a:ext cx="4243502" cy="582353"/>
            <a:chOff x="515943" y="1511628"/>
            <a:chExt cx="4405418" cy="1061306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36B58666-ED43-FFD0-95A1-D74A28A0C93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9361" y="2572934"/>
              <a:ext cx="4392000" cy="0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chemeClr val="bg1">
                  <a:lumMod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모서리가 둥근 직사각형 41">
              <a:extLst>
                <a:ext uri="{FF2B5EF4-FFF2-40B4-BE49-F238E27FC236}">
                  <a16:creationId xmlns:a16="http://schemas.microsoft.com/office/drawing/2014/main" id="{13A011D0-DD63-CF7D-68E5-8AEE73918140}"/>
                </a:ext>
              </a:extLst>
            </p:cNvPr>
            <p:cNvSpPr/>
            <p:nvPr/>
          </p:nvSpPr>
          <p:spPr>
            <a:xfrm>
              <a:off x="515943" y="1511628"/>
              <a:ext cx="643563" cy="923427"/>
            </a:xfrm>
            <a:prstGeom prst="roundRect">
              <a:avLst>
                <a:gd name="adj" fmla="val 15624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rIns="18000"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1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의사결정 지연</a:t>
              </a:r>
              <a:endParaRPr kumimoji="1" lang="en-US" altLang="ko-KR" sz="11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381F9B56-F025-8A90-C6CD-0C04A649169C}"/>
              </a:ext>
            </a:extLst>
          </p:cNvPr>
          <p:cNvGrpSpPr/>
          <p:nvPr/>
        </p:nvGrpSpPr>
        <p:grpSpPr>
          <a:xfrm>
            <a:off x="528643" y="3512145"/>
            <a:ext cx="4243502" cy="582353"/>
            <a:chOff x="515943" y="1511628"/>
            <a:chExt cx="4405418" cy="1061306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CF2A4C1F-83BD-2F92-610A-85DC249CFE0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9361" y="2572934"/>
              <a:ext cx="4392000" cy="0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chemeClr val="bg1">
                  <a:lumMod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6" name="모서리가 둥근 직사각형 41">
              <a:extLst>
                <a:ext uri="{FF2B5EF4-FFF2-40B4-BE49-F238E27FC236}">
                  <a16:creationId xmlns:a16="http://schemas.microsoft.com/office/drawing/2014/main" id="{DAF6D89C-4C5C-3F28-0927-D958E981E62E}"/>
                </a:ext>
              </a:extLst>
            </p:cNvPr>
            <p:cNvSpPr/>
            <p:nvPr/>
          </p:nvSpPr>
          <p:spPr>
            <a:xfrm>
              <a:off x="515943" y="1511628"/>
              <a:ext cx="643563" cy="923427"/>
            </a:xfrm>
            <a:prstGeom prst="roundRect">
              <a:avLst>
                <a:gd name="adj" fmla="val 15624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rIns="18000"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1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데이터 통합 활용 어려움</a:t>
              </a:r>
              <a:endParaRPr kumimoji="1" lang="en-US" altLang="ko-KR" sz="11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</p:grpSp>
      <p:sp>
        <p:nvSpPr>
          <p:cNvPr id="49" name="모서리가 둥근 직사각형 41">
            <a:extLst>
              <a:ext uri="{FF2B5EF4-FFF2-40B4-BE49-F238E27FC236}">
                <a16:creationId xmlns:a16="http://schemas.microsoft.com/office/drawing/2014/main" id="{5F9E1189-0AF3-43D9-7D3A-F06322B2C6FA}"/>
              </a:ext>
            </a:extLst>
          </p:cNvPr>
          <p:cNvSpPr/>
          <p:nvPr/>
        </p:nvSpPr>
        <p:spPr>
          <a:xfrm>
            <a:off x="528644" y="4147269"/>
            <a:ext cx="619910" cy="506697"/>
          </a:xfrm>
          <a:prstGeom prst="roundRect">
            <a:avLst>
              <a:gd name="adj" fmla="val 15624"/>
            </a:avLst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1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제한된 분석</a:t>
            </a:r>
            <a:endParaRPr kumimoji="1" lang="en-US" altLang="ko-KR" sz="1100" b="1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920344CC-9B1C-FED4-8F5A-6080DD68E812}"/>
              </a:ext>
            </a:extLst>
          </p:cNvPr>
          <p:cNvGrpSpPr/>
          <p:nvPr/>
        </p:nvGrpSpPr>
        <p:grpSpPr>
          <a:xfrm>
            <a:off x="5688769" y="4675137"/>
            <a:ext cx="4083345" cy="780025"/>
            <a:chOff x="5087686" y="5594263"/>
            <a:chExt cx="4083345" cy="780025"/>
          </a:xfrm>
        </p:grpSpPr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EAECED6C-02B2-7E48-A93E-116A0E8EE9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rgbClr val="4F6228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</a:t>
              </a:r>
              <a:endParaRPr lang="ko-KR" altLang="en-US" sz="12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536" name="직사각형 1535">
              <a:extLst>
                <a:ext uri="{FF2B5EF4-FFF2-40B4-BE49-F238E27FC236}">
                  <a16:creationId xmlns:a16="http://schemas.microsoft.com/office/drawing/2014/main" id="{3C1A891B-7ECD-DCA7-AB41-E6989F22E5B2}"/>
                </a:ext>
              </a:extLst>
            </p:cNvPr>
            <p:cNvSpPr/>
            <p:nvPr/>
          </p:nvSpPr>
          <p:spPr>
            <a:xfrm>
              <a:off x="5404423" y="5627930"/>
              <a:ext cx="3766608" cy="7463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공정 운영 프로세스의 표준화 및 최적화</a:t>
              </a:r>
              <a:endParaRPr kumimoji="0" lang="en-US" altLang="ko-KR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indent="-171450" latinLnBrk="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en-US" altLang="ko-KR" sz="1050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Factova</a:t>
              </a:r>
              <a:r>
                <a:rPr lang="en-US" altLang="ko-KR" sz="105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Control</a:t>
              </a:r>
              <a:r>
                <a:rPr lang="ko-KR" altLang="en-US" sz="105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은 다양한 생산 공정 설비와 인터페이스 하여 설비에서 생성되는 데이터를 실시간으로 수집하고 해당 데이터가 필요한 시스템 또는 설비로 전송</a:t>
              </a:r>
              <a:r>
                <a:rPr lang="en-US" altLang="ko-KR" sz="105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(EIF)</a:t>
              </a:r>
            </a:p>
          </p:txBody>
        </p:sp>
      </p:grpSp>
      <p:grpSp>
        <p:nvGrpSpPr>
          <p:cNvPr id="1537" name="그룹 1536">
            <a:extLst>
              <a:ext uri="{FF2B5EF4-FFF2-40B4-BE49-F238E27FC236}">
                <a16:creationId xmlns:a16="http://schemas.microsoft.com/office/drawing/2014/main" id="{32964780-418A-37EE-9E38-78300DCE17A0}"/>
              </a:ext>
            </a:extLst>
          </p:cNvPr>
          <p:cNvGrpSpPr/>
          <p:nvPr/>
        </p:nvGrpSpPr>
        <p:grpSpPr>
          <a:xfrm>
            <a:off x="5688769" y="5503926"/>
            <a:ext cx="4083345" cy="780025"/>
            <a:chOff x="5087686" y="5508538"/>
            <a:chExt cx="4083345" cy="780025"/>
          </a:xfrm>
        </p:grpSpPr>
        <p:sp>
          <p:nvSpPr>
            <p:cNvPr id="1538" name="타원 1537">
              <a:extLst>
                <a:ext uri="{FF2B5EF4-FFF2-40B4-BE49-F238E27FC236}">
                  <a16:creationId xmlns:a16="http://schemas.microsoft.com/office/drawing/2014/main" id="{B5BD7FA8-7419-8F81-3694-CB7679C6B3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08538"/>
              <a:ext cx="252000" cy="252000"/>
            </a:xfrm>
            <a:prstGeom prst="ellipse">
              <a:avLst/>
            </a:prstGeom>
            <a:solidFill>
              <a:srgbClr val="4F6228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III</a:t>
              </a:r>
              <a:endParaRPr lang="ko-KR" altLang="en-US" sz="12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539" name="직사각형 1538">
              <a:extLst>
                <a:ext uri="{FF2B5EF4-FFF2-40B4-BE49-F238E27FC236}">
                  <a16:creationId xmlns:a16="http://schemas.microsoft.com/office/drawing/2014/main" id="{8124ADAB-03B1-0B53-3CEB-B32B24CCA1C5}"/>
                </a:ext>
              </a:extLst>
            </p:cNvPr>
            <p:cNvSpPr/>
            <p:nvPr/>
          </p:nvSpPr>
          <p:spPr>
            <a:xfrm>
              <a:off x="5404567" y="5542205"/>
              <a:ext cx="3766464" cy="7463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통신 규약의 표준화 및 최적화로 상위 시스템 </a:t>
              </a:r>
              <a:r>
                <a:rPr kumimoji="0" lang="en-US" altLang="ko-KR" sz="12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Seamless</a:t>
              </a:r>
              <a:r>
                <a:rPr lang="ko-KR" altLang="en-US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kumimoji="0" lang="ko-KR" altLang="en-US" sz="12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연동</a:t>
              </a:r>
              <a:endParaRPr kumimoji="0" lang="en-US" altLang="ko-KR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indent="-171450" latinLnBrk="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05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설비로부터 데이터 표준화 및 직접 데이터 수집으로 데이터 정확도 및</a:t>
              </a:r>
              <a:r>
                <a:rPr lang="en-US" altLang="ko-KR" sz="105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ko-KR" altLang="en-US" sz="105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생산 효율성을 향상시키고</a:t>
              </a:r>
              <a:r>
                <a:rPr lang="en-US" altLang="ko-KR" sz="105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lang="ko-KR" altLang="en-US" sz="105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의사 결정에 필요한 정보를 정확하고 신속하게 확보</a:t>
              </a:r>
              <a:endParaRPr kumimoji="0" lang="en-US" altLang="ko-KR" sz="10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</p:grpSp>
      <p:grpSp>
        <p:nvGrpSpPr>
          <p:cNvPr id="1540" name="그룹 1539">
            <a:extLst>
              <a:ext uri="{FF2B5EF4-FFF2-40B4-BE49-F238E27FC236}">
                <a16:creationId xmlns:a16="http://schemas.microsoft.com/office/drawing/2014/main" id="{546C2A5E-5955-34D2-94FC-32D005EFC615}"/>
              </a:ext>
            </a:extLst>
          </p:cNvPr>
          <p:cNvGrpSpPr/>
          <p:nvPr/>
        </p:nvGrpSpPr>
        <p:grpSpPr>
          <a:xfrm>
            <a:off x="5675470" y="3958889"/>
            <a:ext cx="4083345" cy="618442"/>
            <a:chOff x="5087686" y="5308501"/>
            <a:chExt cx="4083345" cy="618442"/>
          </a:xfrm>
        </p:grpSpPr>
        <p:sp>
          <p:nvSpPr>
            <p:cNvPr id="1541" name="타원 1540">
              <a:extLst>
                <a:ext uri="{FF2B5EF4-FFF2-40B4-BE49-F238E27FC236}">
                  <a16:creationId xmlns:a16="http://schemas.microsoft.com/office/drawing/2014/main" id="{9ADFF989-2169-A269-73F2-F7640A7742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308501"/>
              <a:ext cx="252000" cy="252000"/>
            </a:xfrm>
            <a:prstGeom prst="ellipse">
              <a:avLst/>
            </a:prstGeom>
            <a:solidFill>
              <a:srgbClr val="4F6228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</a:t>
              </a:r>
              <a:endParaRPr lang="ko-KR" altLang="en-US" sz="12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542" name="직사각형 1541">
              <a:extLst>
                <a:ext uri="{FF2B5EF4-FFF2-40B4-BE49-F238E27FC236}">
                  <a16:creationId xmlns:a16="http://schemas.microsoft.com/office/drawing/2014/main" id="{BE75F528-7C38-DE73-0A0A-93ECBEEB2F13}"/>
                </a:ext>
              </a:extLst>
            </p:cNvPr>
            <p:cNvSpPr/>
            <p:nvPr/>
          </p:nvSpPr>
          <p:spPr>
            <a:xfrm>
              <a:off x="5416796" y="5342168"/>
              <a:ext cx="3754235" cy="58477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멀티 브랜드 이기종 설비의 데이터를 하나의 인터페이스로 통합</a:t>
              </a:r>
            </a:p>
            <a:p>
              <a:pPr marL="171450" indent="-171450" latinLnBrk="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05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존재하나 접근하기 어려운 </a:t>
              </a:r>
              <a:r>
                <a:rPr lang="en-US" altLang="ko-KR" sz="105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Multi-</a:t>
              </a:r>
              <a:r>
                <a:rPr lang="ko-KR" altLang="en-US" sz="105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벤더의 이기종 설비 데이터를 수집하여 표준화</a:t>
              </a:r>
              <a:endParaRPr lang="en-US" altLang="ko-KR" sz="105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546" name="그룹 1545">
            <a:extLst>
              <a:ext uri="{FF2B5EF4-FFF2-40B4-BE49-F238E27FC236}">
                <a16:creationId xmlns:a16="http://schemas.microsoft.com/office/drawing/2014/main" id="{9BE4343E-E98E-428B-9AB2-7CED9A546A9C}"/>
              </a:ext>
            </a:extLst>
          </p:cNvPr>
          <p:cNvGrpSpPr/>
          <p:nvPr/>
        </p:nvGrpSpPr>
        <p:grpSpPr>
          <a:xfrm>
            <a:off x="10536679" y="4563526"/>
            <a:ext cx="4301228" cy="716449"/>
            <a:chOff x="5098992" y="962618"/>
            <a:chExt cx="4301228" cy="716449"/>
          </a:xfrm>
        </p:grpSpPr>
        <p:grpSp>
          <p:nvGrpSpPr>
            <p:cNvPr id="1547" name="그룹 1546">
              <a:extLst>
                <a:ext uri="{FF2B5EF4-FFF2-40B4-BE49-F238E27FC236}">
                  <a16:creationId xmlns:a16="http://schemas.microsoft.com/office/drawing/2014/main" id="{9BF72208-582A-7C7C-9E63-20BDB325A45B}"/>
                </a:ext>
              </a:extLst>
            </p:cNvPr>
            <p:cNvGrpSpPr/>
            <p:nvPr/>
          </p:nvGrpSpPr>
          <p:grpSpPr>
            <a:xfrm>
              <a:off x="5098992" y="971883"/>
              <a:ext cx="4301228" cy="707184"/>
              <a:chOff x="5098992" y="4653136"/>
              <a:chExt cx="4301228" cy="697862"/>
            </a:xfrm>
          </p:grpSpPr>
          <p:grpSp>
            <p:nvGrpSpPr>
              <p:cNvPr id="1686" name="그룹 1685">
                <a:extLst>
                  <a:ext uri="{FF2B5EF4-FFF2-40B4-BE49-F238E27FC236}">
                    <a16:creationId xmlns:a16="http://schemas.microsoft.com/office/drawing/2014/main" id="{E01B25C4-EF34-FF61-7077-2A7D6BB7CB1B}"/>
                  </a:ext>
                </a:extLst>
              </p:cNvPr>
              <p:cNvGrpSpPr/>
              <p:nvPr/>
            </p:nvGrpSpPr>
            <p:grpSpPr>
              <a:xfrm>
                <a:off x="5098992" y="4653136"/>
                <a:ext cx="923685" cy="697862"/>
                <a:chOff x="5098992" y="4869160"/>
                <a:chExt cx="923685" cy="697862"/>
              </a:xfrm>
            </p:grpSpPr>
            <p:pic>
              <p:nvPicPr>
                <p:cNvPr id="1688" name="그래픽 1687" descr="남자 옆모습 단색으로 채워진">
                  <a:extLst>
                    <a:ext uri="{FF2B5EF4-FFF2-40B4-BE49-F238E27FC236}">
                      <a16:creationId xmlns:a16="http://schemas.microsoft.com/office/drawing/2014/main" id="{D0224CB2-C567-8308-883F-E65D2CA5AD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73201" y="4869160"/>
                  <a:ext cx="567771" cy="567771"/>
                </a:xfrm>
                <a:prstGeom prst="rect">
                  <a:avLst/>
                </a:prstGeom>
              </p:spPr>
            </p:pic>
            <p:sp>
              <p:nvSpPr>
                <p:cNvPr id="1689" name="TextBox 1688">
                  <a:extLst>
                    <a:ext uri="{FF2B5EF4-FFF2-40B4-BE49-F238E27FC236}">
                      <a16:creationId xmlns:a16="http://schemas.microsoft.com/office/drawing/2014/main" id="{DDC72478-0AAB-7041-0BAF-636F597BCDB0}"/>
                    </a:ext>
                  </a:extLst>
                </p:cNvPr>
                <p:cNvSpPr txBox="1"/>
                <p:nvPr/>
              </p:nvSpPr>
              <p:spPr bwMode="auto">
                <a:xfrm>
                  <a:off x="5098992" y="5351022"/>
                  <a:ext cx="923685" cy="216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36000" tIns="36000" rIns="36000" bIns="36000" rtlCol="0" anchor="t" anchorCtr="0">
                  <a:noAutofit/>
                </a:bodyPr>
                <a:lstStyle/>
                <a:p>
                  <a:pPr algn="ctr" defTabSz="984250" latinLnBrk="0"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en-US" altLang="ko-KR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Display A</a:t>
                  </a:r>
                  <a:r>
                    <a:rPr lang="ko-KR" altLang="en-US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사 </a:t>
                  </a:r>
                </a:p>
              </p:txBody>
            </p:sp>
          </p:grpSp>
          <p:sp>
            <p:nvSpPr>
              <p:cNvPr id="1687" name="말풍선: 모서리가 둥근 사각형 1686">
                <a:extLst>
                  <a:ext uri="{FF2B5EF4-FFF2-40B4-BE49-F238E27FC236}">
                    <a16:creationId xmlns:a16="http://schemas.microsoft.com/office/drawing/2014/main" id="{C232DC5F-0FE2-E12A-BC85-4B43B563CB7F}"/>
                  </a:ext>
                </a:extLst>
              </p:cNvPr>
              <p:cNvSpPr/>
              <p:nvPr/>
            </p:nvSpPr>
            <p:spPr>
              <a:xfrm>
                <a:off x="6326894" y="4655684"/>
                <a:ext cx="3073326" cy="674792"/>
              </a:xfrm>
              <a:prstGeom prst="wedgeRoundRectCallout">
                <a:avLst>
                  <a:gd name="adj1" fmla="val -65981"/>
                  <a:gd name="adj2" fmla="val -21794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08038" algn="ctr"/>
                <a:endPara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48" name="TextBox 1547">
              <a:extLst>
                <a:ext uri="{FF2B5EF4-FFF2-40B4-BE49-F238E27FC236}">
                  <a16:creationId xmlns:a16="http://schemas.microsoft.com/office/drawing/2014/main" id="{05341526-4A23-786E-AAAF-5C91CCC5FE41}"/>
                </a:ext>
              </a:extLst>
            </p:cNvPr>
            <p:cNvSpPr txBox="1"/>
            <p:nvPr/>
          </p:nvSpPr>
          <p:spPr>
            <a:xfrm>
              <a:off x="6435807" y="962618"/>
              <a:ext cx="2964413" cy="6152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GlobalMES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구축으로 공장 성공 사례를 전 세계 공장으로 신속하게 전파하였습니다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690" name="그룹 1689">
            <a:extLst>
              <a:ext uri="{FF2B5EF4-FFF2-40B4-BE49-F238E27FC236}">
                <a16:creationId xmlns:a16="http://schemas.microsoft.com/office/drawing/2014/main" id="{166CE013-60BD-0E04-20E1-1CB69049B632}"/>
              </a:ext>
            </a:extLst>
          </p:cNvPr>
          <p:cNvGrpSpPr/>
          <p:nvPr/>
        </p:nvGrpSpPr>
        <p:grpSpPr>
          <a:xfrm flipH="1">
            <a:off x="10729563" y="5389478"/>
            <a:ext cx="3992770" cy="794949"/>
            <a:chOff x="5095244" y="4469593"/>
            <a:chExt cx="4304980" cy="784472"/>
          </a:xfrm>
        </p:grpSpPr>
        <p:grpSp>
          <p:nvGrpSpPr>
            <p:cNvPr id="1691" name="그룹 1690">
              <a:extLst>
                <a:ext uri="{FF2B5EF4-FFF2-40B4-BE49-F238E27FC236}">
                  <a16:creationId xmlns:a16="http://schemas.microsoft.com/office/drawing/2014/main" id="{16E004B1-5B94-AE38-A667-1DA1FE1ABBC6}"/>
                </a:ext>
              </a:extLst>
            </p:cNvPr>
            <p:cNvGrpSpPr/>
            <p:nvPr/>
          </p:nvGrpSpPr>
          <p:grpSpPr>
            <a:xfrm>
              <a:off x="5095244" y="4469593"/>
              <a:ext cx="923685" cy="784472"/>
              <a:chOff x="5095244" y="4685617"/>
              <a:chExt cx="923685" cy="784472"/>
            </a:xfrm>
          </p:grpSpPr>
          <p:pic>
            <p:nvPicPr>
              <p:cNvPr id="1693" name="그래픽 1692" descr="남자 옆모습 단색으로 채워진">
                <a:extLst>
                  <a:ext uri="{FF2B5EF4-FFF2-40B4-BE49-F238E27FC236}">
                    <a16:creationId xmlns:a16="http://schemas.microsoft.com/office/drawing/2014/main" id="{EFF7504B-127F-76A7-9064-EDF762E9A7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281624" y="4685617"/>
                <a:ext cx="567771" cy="567771"/>
              </a:xfrm>
              <a:prstGeom prst="rect">
                <a:avLst/>
              </a:prstGeom>
            </p:spPr>
          </p:pic>
          <p:sp>
            <p:nvSpPr>
              <p:cNvPr id="1694" name="TextBox 1693">
                <a:extLst>
                  <a:ext uri="{FF2B5EF4-FFF2-40B4-BE49-F238E27FC236}">
                    <a16:creationId xmlns:a16="http://schemas.microsoft.com/office/drawing/2014/main" id="{8B6E8B95-1018-CBC6-32D7-A885380FF37D}"/>
                  </a:ext>
                </a:extLst>
              </p:cNvPr>
              <p:cNvSpPr txBox="1"/>
              <p:nvPr/>
            </p:nvSpPr>
            <p:spPr bwMode="auto">
              <a:xfrm>
                <a:off x="5095244" y="5254089"/>
                <a:ext cx="923685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noAutofit/>
              </a:bodyPr>
              <a:lstStyle/>
              <a:p>
                <a:pPr algn="ctr" defTabSz="984250" latinLnBrk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전자 </a:t>
                </a: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B</a:t>
                </a: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</a:p>
            </p:txBody>
          </p:sp>
        </p:grpSp>
        <p:sp>
          <p:nvSpPr>
            <p:cNvPr id="1692" name="말풍선: 모서리가 둥근 사각형 1691">
              <a:extLst>
                <a:ext uri="{FF2B5EF4-FFF2-40B4-BE49-F238E27FC236}">
                  <a16:creationId xmlns:a16="http://schemas.microsoft.com/office/drawing/2014/main" id="{7B2DC978-8C92-A629-DC35-D996E7D7660F}"/>
                </a:ext>
              </a:extLst>
            </p:cNvPr>
            <p:cNvSpPr/>
            <p:nvPr/>
          </p:nvSpPr>
          <p:spPr>
            <a:xfrm>
              <a:off x="6326898" y="4533428"/>
              <a:ext cx="3073326" cy="713744"/>
            </a:xfrm>
            <a:prstGeom prst="wedgeRoundRectCallout">
              <a:avLst>
                <a:gd name="adj1" fmla="val -65981"/>
                <a:gd name="adj2" fmla="val -21794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808038" algn="ctr"/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695" name="TextBox 1694">
            <a:extLst>
              <a:ext uri="{FF2B5EF4-FFF2-40B4-BE49-F238E27FC236}">
                <a16:creationId xmlns:a16="http://schemas.microsoft.com/office/drawing/2014/main" id="{7618867D-C784-5142-06B0-47D6749E552B}"/>
              </a:ext>
            </a:extLst>
          </p:cNvPr>
          <p:cNvSpPr txBox="1"/>
          <p:nvPr/>
        </p:nvSpPr>
        <p:spPr>
          <a:xfrm>
            <a:off x="10860263" y="5453818"/>
            <a:ext cx="2813503" cy="615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“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신규 공장 구축 시 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MES 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적용 기간이 획기적으로 단축되었습니다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.”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1783" name="그룹 1782">
            <a:extLst>
              <a:ext uri="{FF2B5EF4-FFF2-40B4-BE49-F238E27FC236}">
                <a16:creationId xmlns:a16="http://schemas.microsoft.com/office/drawing/2014/main" id="{7CBBB3D8-D1F8-D69E-4F9F-35E3A0738190}"/>
              </a:ext>
            </a:extLst>
          </p:cNvPr>
          <p:cNvGrpSpPr/>
          <p:nvPr/>
        </p:nvGrpSpPr>
        <p:grpSpPr>
          <a:xfrm>
            <a:off x="10748765" y="2765716"/>
            <a:ext cx="3914098" cy="1648397"/>
            <a:chOff x="10748765" y="2765716"/>
            <a:chExt cx="3914098" cy="1648397"/>
          </a:xfrm>
        </p:grpSpPr>
        <p:grpSp>
          <p:nvGrpSpPr>
            <p:cNvPr id="1700" name="그룹 1699">
              <a:extLst>
                <a:ext uri="{FF2B5EF4-FFF2-40B4-BE49-F238E27FC236}">
                  <a16:creationId xmlns:a16="http://schemas.microsoft.com/office/drawing/2014/main" id="{B46F59EB-9B2A-742D-6C0F-0C00A7E113F8}"/>
                </a:ext>
              </a:extLst>
            </p:cNvPr>
            <p:cNvGrpSpPr/>
            <p:nvPr/>
          </p:nvGrpSpPr>
          <p:grpSpPr>
            <a:xfrm>
              <a:off x="10748765" y="3276787"/>
              <a:ext cx="3914098" cy="442035"/>
              <a:chOff x="-3958937" y="5469788"/>
              <a:chExt cx="3914098" cy="442035"/>
            </a:xfrm>
          </p:grpSpPr>
          <p:sp>
            <p:nvSpPr>
              <p:cNvPr id="1701" name="AutoShape 5">
                <a:extLst>
                  <a:ext uri="{FF2B5EF4-FFF2-40B4-BE49-F238E27FC236}">
                    <a16:creationId xmlns:a16="http://schemas.microsoft.com/office/drawing/2014/main" id="{6732B206-5F5D-8C4B-C7EA-6E753325C5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798516" y="5469788"/>
                <a:ext cx="3753677" cy="442035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72000" tIns="36000" rIns="72000" bIns="36000" anchor="t" anchorCtr="0">
                <a:spAutoFit/>
              </a:bodyPr>
              <a:lstStyle/>
              <a:p>
                <a:pPr marL="0" marR="0" lvl="0" indent="0" defTabSz="91440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12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실시간 공정 데이터 관리를 통해 제조 공정의 효율성을 극대화하고 생산성과 품질 향상에 기여</a:t>
                </a:r>
                <a:endParaRPr kumimoji="1" lang="en-US" altLang="ko-KR" sz="12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endParaRPr>
              </a:p>
            </p:txBody>
          </p:sp>
          <p:sp>
            <p:nvSpPr>
              <p:cNvPr id="1702" name="타원 1701">
                <a:extLst>
                  <a:ext uri="{FF2B5EF4-FFF2-40B4-BE49-F238E27FC236}">
                    <a16:creationId xmlns:a16="http://schemas.microsoft.com/office/drawing/2014/main" id="{7B44BA34-F937-6F42-BE5B-83AFA0E983B0}"/>
                  </a:ext>
                </a:extLst>
              </p:cNvPr>
              <p:cNvSpPr/>
              <p:nvPr/>
            </p:nvSpPr>
            <p:spPr bwMode="auto">
              <a:xfrm>
                <a:off x="-3958937" y="5515462"/>
                <a:ext cx="180000" cy="180000"/>
              </a:xfrm>
              <a:prstGeom prst="ellipse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rIns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ko-KR" sz="1200" b="1" i="0" u="none" strike="noStrike" kern="0" cap="none" spc="0" normalizeH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2</a:t>
                </a:r>
                <a:endParaRPr kumimoji="1" lang="ko-KR" altLang="en-US" sz="1200" b="1" i="0" u="none" strike="noStrike" kern="0" cap="none" spc="0" normalizeH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</p:grpSp>
        <p:grpSp>
          <p:nvGrpSpPr>
            <p:cNvPr id="1712" name="그룹 1711">
              <a:extLst>
                <a:ext uri="{FF2B5EF4-FFF2-40B4-BE49-F238E27FC236}">
                  <a16:creationId xmlns:a16="http://schemas.microsoft.com/office/drawing/2014/main" id="{C9A6CD6A-17E4-8987-267B-F38BF31D5667}"/>
                </a:ext>
              </a:extLst>
            </p:cNvPr>
            <p:cNvGrpSpPr/>
            <p:nvPr/>
          </p:nvGrpSpPr>
          <p:grpSpPr>
            <a:xfrm>
              <a:off x="10748765" y="2765716"/>
              <a:ext cx="3914098" cy="442035"/>
              <a:chOff x="-3958937" y="5469788"/>
              <a:chExt cx="3914098" cy="442035"/>
            </a:xfrm>
          </p:grpSpPr>
          <p:sp>
            <p:nvSpPr>
              <p:cNvPr id="1713" name="AutoShape 5">
                <a:extLst>
                  <a:ext uri="{FF2B5EF4-FFF2-40B4-BE49-F238E27FC236}">
                    <a16:creationId xmlns:a16="http://schemas.microsoft.com/office/drawing/2014/main" id="{DA33644D-58CB-5718-9B0D-50E5212CFC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798516" y="5469788"/>
                <a:ext cx="3753677" cy="442035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72000" tIns="36000" rIns="72000" bIns="36000" anchor="t" anchorCtr="0">
                <a:spAutoFit/>
              </a:bodyPr>
              <a:lstStyle/>
              <a:p>
                <a:pPr marL="0" marR="0" lvl="0" indent="0" defTabSz="91440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12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석유화학</a:t>
                </a:r>
                <a:r>
                  <a:rPr kumimoji="1" lang="en-US" altLang="ko-KR" sz="12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/</a:t>
                </a:r>
                <a:r>
                  <a:rPr kumimoji="1" lang="ko-KR" altLang="en-US" sz="12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전자</a:t>
                </a:r>
                <a:r>
                  <a:rPr kumimoji="1" lang="en-US" altLang="ko-KR" sz="12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/</a:t>
                </a:r>
                <a:r>
                  <a:rPr kumimoji="1" lang="ko-KR" altLang="en-US" sz="12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디스플레이</a:t>
                </a:r>
                <a:r>
                  <a:rPr kumimoji="1" lang="en-US" altLang="ko-KR" sz="12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/</a:t>
                </a:r>
                <a:r>
                  <a:rPr kumimoji="1" lang="ko-KR" altLang="en-US" sz="12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제약</a:t>
                </a:r>
                <a:r>
                  <a:rPr kumimoji="1" lang="en-US" altLang="ko-KR" sz="12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/</a:t>
                </a:r>
                <a:r>
                  <a:rPr kumimoji="1" lang="ko-KR" altLang="en-US" sz="12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전지 </a:t>
                </a:r>
                <a:r>
                  <a:rPr kumimoji="1" lang="ko-KR" altLang="en-US" sz="1200" kern="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등 폭넓은 산업군에서 검증되어 최적화된 모듈화 구조로 확보된 </a:t>
                </a:r>
                <a:r>
                  <a:rPr kumimoji="1" lang="en-US" altLang="ko-KR" sz="1200" kern="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BP</a:t>
                </a:r>
                <a:r>
                  <a:rPr kumimoji="1" lang="ko-KR" altLang="en-US" sz="1200" kern="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의 확산에 유리</a:t>
                </a:r>
                <a:endParaRPr kumimoji="1" lang="en-US" altLang="ko-KR" sz="12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endParaRPr>
              </a:p>
            </p:txBody>
          </p:sp>
          <p:sp>
            <p:nvSpPr>
              <p:cNvPr id="1714" name="타원 1713">
                <a:extLst>
                  <a:ext uri="{FF2B5EF4-FFF2-40B4-BE49-F238E27FC236}">
                    <a16:creationId xmlns:a16="http://schemas.microsoft.com/office/drawing/2014/main" id="{035C92ED-09DB-60A1-CE9D-40E5FB2BBE73}"/>
                  </a:ext>
                </a:extLst>
              </p:cNvPr>
              <p:cNvSpPr/>
              <p:nvPr/>
            </p:nvSpPr>
            <p:spPr bwMode="auto">
              <a:xfrm>
                <a:off x="-3958937" y="5515462"/>
                <a:ext cx="180000" cy="180000"/>
              </a:xfrm>
              <a:prstGeom prst="ellipse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rIns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ko-KR" sz="1200" b="1" kern="0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1</a:t>
                </a:r>
                <a:endParaRPr kumimoji="1" lang="ko-KR" altLang="en-US" sz="1200" b="1" i="0" u="none" strike="noStrike" kern="0" cap="none" spc="0" normalizeH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</p:grpSp>
        <p:grpSp>
          <p:nvGrpSpPr>
            <p:cNvPr id="1715" name="그룹 1714">
              <a:extLst>
                <a:ext uri="{FF2B5EF4-FFF2-40B4-BE49-F238E27FC236}">
                  <a16:creationId xmlns:a16="http://schemas.microsoft.com/office/drawing/2014/main" id="{DE50522C-C6C3-A367-A990-BFD376AFA995}"/>
                </a:ext>
              </a:extLst>
            </p:cNvPr>
            <p:cNvGrpSpPr/>
            <p:nvPr/>
          </p:nvGrpSpPr>
          <p:grpSpPr>
            <a:xfrm>
              <a:off x="10748765" y="3787412"/>
              <a:ext cx="3914098" cy="626701"/>
              <a:chOff x="-3958937" y="5469788"/>
              <a:chExt cx="3914098" cy="626701"/>
            </a:xfrm>
          </p:grpSpPr>
          <p:sp>
            <p:nvSpPr>
              <p:cNvPr id="1716" name="AutoShape 5">
                <a:extLst>
                  <a:ext uri="{FF2B5EF4-FFF2-40B4-BE49-F238E27FC236}">
                    <a16:creationId xmlns:a16="http://schemas.microsoft.com/office/drawing/2014/main" id="{F0DCF799-D65F-E232-9F5E-7693EF3E2B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798516" y="5469788"/>
                <a:ext cx="3753677" cy="626701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72000" tIns="36000" rIns="72000" bIns="36000" anchor="t" anchorCtr="0">
                <a:spAutoFit/>
              </a:bodyPr>
              <a:lstStyle/>
              <a:p>
                <a:pPr marL="0" marR="0" lvl="0" indent="0" defTabSz="91440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ko-KR" sz="12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Field Data </a:t>
                </a:r>
                <a:r>
                  <a:rPr kumimoji="1" lang="ko-KR" altLang="en-US" sz="12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수집부터 </a:t>
                </a:r>
                <a:r>
                  <a:rPr kumimoji="1" lang="en-US" altLang="ko-KR" sz="12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MES</a:t>
                </a:r>
                <a:r>
                  <a:rPr kumimoji="1" lang="ko-KR" altLang="en-US" sz="12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를 비롯한 </a:t>
                </a:r>
                <a:r>
                  <a:rPr kumimoji="1" lang="en-US" altLang="ko-KR" sz="12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SPC, RMS, IoT, FDC, QMS </a:t>
                </a:r>
                <a:r>
                  <a:rPr kumimoji="1" lang="ko-KR" altLang="en-US" sz="12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등 전반적인 생산 시스템 </a:t>
                </a:r>
                <a:r>
                  <a:rPr kumimoji="1" lang="ko-KR" altLang="en-US" sz="1200" kern="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생태계와 연계</a:t>
                </a:r>
                <a:r>
                  <a:rPr kumimoji="1" lang="en-US" altLang="ko-KR" sz="1200" kern="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,</a:t>
                </a:r>
                <a:r>
                  <a:rPr kumimoji="1" lang="ko-KR" altLang="en-US" sz="1200" kern="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 유관 시스템과 유기적인 결합을 통해 손쉬운 </a:t>
                </a:r>
                <a:r>
                  <a:rPr kumimoji="1" lang="en-US" altLang="ko-KR" sz="1200" kern="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AI / Big Data </a:t>
                </a:r>
                <a:r>
                  <a:rPr kumimoji="1" lang="ko-KR" altLang="en-US" sz="1200" kern="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활용 기반 제공</a:t>
                </a:r>
                <a:endParaRPr kumimoji="1" lang="en-US" altLang="ko-KR" sz="12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endParaRPr>
              </a:p>
            </p:txBody>
          </p:sp>
          <p:sp>
            <p:nvSpPr>
              <p:cNvPr id="1717" name="타원 1716">
                <a:extLst>
                  <a:ext uri="{FF2B5EF4-FFF2-40B4-BE49-F238E27FC236}">
                    <a16:creationId xmlns:a16="http://schemas.microsoft.com/office/drawing/2014/main" id="{D340B0F4-0CEE-4DE7-AE98-F8024987C2B7}"/>
                  </a:ext>
                </a:extLst>
              </p:cNvPr>
              <p:cNvSpPr/>
              <p:nvPr/>
            </p:nvSpPr>
            <p:spPr bwMode="auto">
              <a:xfrm>
                <a:off x="-3958937" y="5515462"/>
                <a:ext cx="180000" cy="180000"/>
              </a:xfrm>
              <a:prstGeom prst="ellipse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rIns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ko-KR" sz="1200" b="1" kern="0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3</a:t>
                </a:r>
                <a:endParaRPr kumimoji="1" lang="ko-KR" altLang="en-US" sz="1200" b="1" i="0" u="none" strike="noStrike" kern="0" cap="none" spc="0" normalizeH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</p:grpSp>
      </p:grpSp>
      <p:grpSp>
        <p:nvGrpSpPr>
          <p:cNvPr id="1718" name="그룹 1717">
            <a:extLst>
              <a:ext uri="{FF2B5EF4-FFF2-40B4-BE49-F238E27FC236}">
                <a16:creationId xmlns:a16="http://schemas.microsoft.com/office/drawing/2014/main" id="{A63CD5D0-D3BE-61C4-F22C-42BC9E36D4E8}"/>
              </a:ext>
            </a:extLst>
          </p:cNvPr>
          <p:cNvGrpSpPr/>
          <p:nvPr/>
        </p:nvGrpSpPr>
        <p:grpSpPr>
          <a:xfrm>
            <a:off x="10798829" y="1223687"/>
            <a:ext cx="1755405" cy="1382556"/>
            <a:chOff x="10493016" y="2972451"/>
            <a:chExt cx="1755405" cy="1382556"/>
          </a:xfrm>
        </p:grpSpPr>
        <p:sp>
          <p:nvSpPr>
            <p:cNvPr id="1719" name="TextBox 1718">
              <a:extLst>
                <a:ext uri="{FF2B5EF4-FFF2-40B4-BE49-F238E27FC236}">
                  <a16:creationId xmlns:a16="http://schemas.microsoft.com/office/drawing/2014/main" id="{389999D1-53C3-B129-18DB-A7B8984AD56B}"/>
                </a:ext>
              </a:extLst>
            </p:cNvPr>
            <p:cNvSpPr txBox="1"/>
            <p:nvPr/>
          </p:nvSpPr>
          <p:spPr bwMode="auto">
            <a:xfrm>
              <a:off x="10709922" y="2972451"/>
              <a:ext cx="1352367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[Tack Time]</a:t>
              </a:r>
              <a:endParaRPr lang="ko-KR" altLang="en-US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1720" name="직선 연결선 1719">
              <a:extLst>
                <a:ext uri="{FF2B5EF4-FFF2-40B4-BE49-F238E27FC236}">
                  <a16:creationId xmlns:a16="http://schemas.microsoft.com/office/drawing/2014/main" id="{D9C6603C-0066-93DF-4475-7ACCF70DDE0D}"/>
                </a:ext>
              </a:extLst>
            </p:cNvPr>
            <p:cNvCxnSpPr/>
            <p:nvPr/>
          </p:nvCxnSpPr>
          <p:spPr>
            <a:xfrm>
              <a:off x="10811790" y="3223093"/>
              <a:ext cx="0" cy="82941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triangle"/>
            </a:ln>
            <a:effectLst/>
          </p:spPr>
        </p:cxnSp>
        <p:cxnSp>
          <p:nvCxnSpPr>
            <p:cNvPr id="1721" name="직선 연결선 1720">
              <a:extLst>
                <a:ext uri="{FF2B5EF4-FFF2-40B4-BE49-F238E27FC236}">
                  <a16:creationId xmlns:a16="http://schemas.microsoft.com/office/drawing/2014/main" id="{D6B6DAD8-F69B-ACAC-5E91-DE4D805E9F4C}"/>
                </a:ext>
              </a:extLst>
            </p:cNvPr>
            <p:cNvCxnSpPr/>
            <p:nvPr/>
          </p:nvCxnSpPr>
          <p:spPr>
            <a:xfrm>
              <a:off x="10663778" y="3997428"/>
              <a:ext cx="158464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1722" name="Rectangle 23">
              <a:extLst>
                <a:ext uri="{FF2B5EF4-FFF2-40B4-BE49-F238E27FC236}">
                  <a16:creationId xmlns:a16="http://schemas.microsoft.com/office/drawing/2014/main" id="{613EA66A-4FE7-6340-A02B-F118B4DEA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4790" y="3332537"/>
              <a:ext cx="234000" cy="66489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23" name="Rectangle 23">
              <a:extLst>
                <a:ext uri="{FF2B5EF4-FFF2-40B4-BE49-F238E27FC236}">
                  <a16:creationId xmlns:a16="http://schemas.microsoft.com/office/drawing/2014/main" id="{DF877364-A4F1-9076-E64E-A7C4AD8DF0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81256" y="3580962"/>
              <a:ext cx="234000" cy="4182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24" name="Freeform 228">
              <a:extLst>
                <a:ext uri="{FF2B5EF4-FFF2-40B4-BE49-F238E27FC236}">
                  <a16:creationId xmlns:a16="http://schemas.microsoft.com/office/drawing/2014/main" id="{F0EC02EC-2B57-7B3D-AC06-825B41145F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026" y="3332535"/>
              <a:ext cx="648000" cy="251451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25" name="Rectangle 234">
              <a:extLst>
                <a:ext uri="{FF2B5EF4-FFF2-40B4-BE49-F238E27FC236}">
                  <a16:creationId xmlns:a16="http://schemas.microsoft.com/office/drawing/2014/main" id="{83932D35-44B2-BB1F-94E1-341F3AA04B7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811790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26" name="Rectangle 234">
              <a:extLst>
                <a:ext uri="{FF2B5EF4-FFF2-40B4-BE49-F238E27FC236}">
                  <a16:creationId xmlns:a16="http://schemas.microsoft.com/office/drawing/2014/main" id="{3CC03473-D4C3-862B-D299-2553DE06A99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403114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27" name="Rectangle 234">
              <a:extLst>
                <a:ext uri="{FF2B5EF4-FFF2-40B4-BE49-F238E27FC236}">
                  <a16:creationId xmlns:a16="http://schemas.microsoft.com/office/drawing/2014/main" id="{75AE402F-B287-AA3F-A763-F54A1571C4F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493016" y="3245319"/>
              <a:ext cx="318774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초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728" name="직선 연결선 1727">
              <a:extLst>
                <a:ext uri="{FF2B5EF4-FFF2-40B4-BE49-F238E27FC236}">
                  <a16:creationId xmlns:a16="http://schemas.microsoft.com/office/drawing/2014/main" id="{F60E3B28-CC00-3D75-1F68-210E2EBCBAD4}"/>
                </a:ext>
              </a:extLst>
            </p:cNvPr>
            <p:cNvCxnSpPr/>
            <p:nvPr/>
          </p:nvCxnSpPr>
          <p:spPr>
            <a:xfrm>
              <a:off x="11376114" y="3332537"/>
              <a:ext cx="684000" cy="483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1729" name="직선 연결선 1728">
              <a:extLst>
                <a:ext uri="{FF2B5EF4-FFF2-40B4-BE49-F238E27FC236}">
                  <a16:creationId xmlns:a16="http://schemas.microsoft.com/office/drawing/2014/main" id="{681538C9-62FC-5DCE-AC92-366B7A76F7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72863" y="3588726"/>
              <a:ext cx="504000" cy="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1730" name="직선 연결선 1729">
              <a:extLst>
                <a:ext uri="{FF2B5EF4-FFF2-40B4-BE49-F238E27FC236}">
                  <a16:creationId xmlns:a16="http://schemas.microsoft.com/office/drawing/2014/main" id="{D16758A7-5633-8842-CDF6-1C117054FED8}"/>
                </a:ext>
              </a:extLst>
            </p:cNvPr>
            <p:cNvCxnSpPr/>
            <p:nvPr/>
          </p:nvCxnSpPr>
          <p:spPr>
            <a:xfrm flipV="1">
              <a:off x="11916114" y="3588726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cxnSp>
          <p:nvCxnSpPr>
            <p:cNvPr id="1731" name="직선 연결선 1730">
              <a:extLst>
                <a:ext uri="{FF2B5EF4-FFF2-40B4-BE49-F238E27FC236}">
                  <a16:creationId xmlns:a16="http://schemas.microsoft.com/office/drawing/2014/main" id="{BFDD1004-9B25-C537-7B1F-26367923F23E}"/>
                </a:ext>
              </a:extLst>
            </p:cNvPr>
            <p:cNvCxnSpPr/>
            <p:nvPr/>
          </p:nvCxnSpPr>
          <p:spPr>
            <a:xfrm>
              <a:off x="11916114" y="3189020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sp>
          <p:nvSpPr>
            <p:cNvPr id="1732" name="TextBox 1731">
              <a:extLst>
                <a:ext uri="{FF2B5EF4-FFF2-40B4-BE49-F238E27FC236}">
                  <a16:creationId xmlns:a16="http://schemas.microsoft.com/office/drawing/2014/main" id="{54C48979-811B-0747-4D0A-FD1121E9166F}"/>
                </a:ext>
              </a:extLst>
            </p:cNvPr>
            <p:cNvSpPr txBox="1"/>
            <p:nvPr/>
          </p:nvSpPr>
          <p:spPr>
            <a:xfrm>
              <a:off x="11824863" y="3384860"/>
              <a:ext cx="252000" cy="180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/>
              <a:r>
                <a:rPr lang="en-US" altLang="ko-KR" sz="1000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9</a:t>
              </a:r>
              <a:r>
                <a:rPr lang="ko-KR" altLang="en-US" sz="1000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초</a:t>
              </a:r>
            </a:p>
          </p:txBody>
        </p:sp>
        <p:sp>
          <p:nvSpPr>
            <p:cNvPr id="1733" name="TextBox 1732">
              <a:extLst>
                <a:ext uri="{FF2B5EF4-FFF2-40B4-BE49-F238E27FC236}">
                  <a16:creationId xmlns:a16="http://schemas.microsoft.com/office/drawing/2014/main" id="{83199074-E3E6-E179-96AA-4D1577BF97B4}"/>
                </a:ext>
              </a:extLst>
            </p:cNvPr>
            <p:cNvSpPr txBox="1"/>
            <p:nvPr/>
          </p:nvSpPr>
          <p:spPr bwMode="auto">
            <a:xfrm>
              <a:off x="10718607" y="4175007"/>
              <a:ext cx="1317690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8000" tIns="18000" rIns="18000" bIns="18000" rtlCol="0" anchor="t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59</a:t>
              </a:r>
              <a:r>
                <a:rPr lang="ko-KR" altLang="en-US" sz="1100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초 </a:t>
              </a:r>
              <a:r>
                <a:rPr lang="en-US" altLang="ko-KR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  <a:r>
                <a: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 </a:t>
              </a:r>
              <a:r>
                <a:rPr lang="en-US" altLang="ko-KR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50 </a:t>
              </a:r>
              <a:r>
                <a: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초</a:t>
              </a:r>
              <a:endParaRPr lang="ko-KR" altLang="en-US" sz="1200" b="1" spc="-2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767" name="그룹 1766">
            <a:extLst>
              <a:ext uri="{FF2B5EF4-FFF2-40B4-BE49-F238E27FC236}">
                <a16:creationId xmlns:a16="http://schemas.microsoft.com/office/drawing/2014/main" id="{F4CEA9E5-497F-F6CF-C302-5323D4211701}"/>
              </a:ext>
            </a:extLst>
          </p:cNvPr>
          <p:cNvGrpSpPr/>
          <p:nvPr/>
        </p:nvGrpSpPr>
        <p:grpSpPr>
          <a:xfrm>
            <a:off x="12879512" y="1223687"/>
            <a:ext cx="1755405" cy="1382556"/>
            <a:chOff x="10493016" y="2972451"/>
            <a:chExt cx="1755405" cy="1382556"/>
          </a:xfrm>
        </p:grpSpPr>
        <p:sp>
          <p:nvSpPr>
            <p:cNvPr id="1768" name="TextBox 1767">
              <a:extLst>
                <a:ext uri="{FF2B5EF4-FFF2-40B4-BE49-F238E27FC236}">
                  <a16:creationId xmlns:a16="http://schemas.microsoft.com/office/drawing/2014/main" id="{E45FA0A9-2EEC-92EE-ABED-288DD0DF7A26}"/>
                </a:ext>
              </a:extLst>
            </p:cNvPr>
            <p:cNvSpPr txBox="1"/>
            <p:nvPr/>
          </p:nvSpPr>
          <p:spPr bwMode="auto">
            <a:xfrm>
              <a:off x="10709922" y="2972451"/>
              <a:ext cx="1352367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[</a:t>
              </a:r>
              <a:r>
                <a: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테스트 소요 기간</a:t>
              </a: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]</a:t>
              </a:r>
              <a:endParaRPr lang="ko-KR" altLang="en-US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1769" name="직선 연결선 1768">
              <a:extLst>
                <a:ext uri="{FF2B5EF4-FFF2-40B4-BE49-F238E27FC236}">
                  <a16:creationId xmlns:a16="http://schemas.microsoft.com/office/drawing/2014/main" id="{142DCBF6-70FE-AB03-B2B0-FFC312901B83}"/>
                </a:ext>
              </a:extLst>
            </p:cNvPr>
            <p:cNvCxnSpPr/>
            <p:nvPr/>
          </p:nvCxnSpPr>
          <p:spPr>
            <a:xfrm>
              <a:off x="10811790" y="3223093"/>
              <a:ext cx="0" cy="82941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triangle"/>
            </a:ln>
            <a:effectLst/>
          </p:spPr>
        </p:cxnSp>
        <p:cxnSp>
          <p:nvCxnSpPr>
            <p:cNvPr id="1770" name="직선 연결선 1769">
              <a:extLst>
                <a:ext uri="{FF2B5EF4-FFF2-40B4-BE49-F238E27FC236}">
                  <a16:creationId xmlns:a16="http://schemas.microsoft.com/office/drawing/2014/main" id="{E94F91C2-BC7A-CDD4-61D3-3F3CCCEBF9BE}"/>
                </a:ext>
              </a:extLst>
            </p:cNvPr>
            <p:cNvCxnSpPr/>
            <p:nvPr/>
          </p:nvCxnSpPr>
          <p:spPr>
            <a:xfrm>
              <a:off x="10663778" y="3997428"/>
              <a:ext cx="158464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1771" name="Rectangle 23">
              <a:extLst>
                <a:ext uri="{FF2B5EF4-FFF2-40B4-BE49-F238E27FC236}">
                  <a16:creationId xmlns:a16="http://schemas.microsoft.com/office/drawing/2014/main" id="{953E40D9-C96C-E4C9-4053-6A7DB2EAF3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4790" y="3332537"/>
              <a:ext cx="234000" cy="66489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72" name="Rectangle 23">
              <a:extLst>
                <a:ext uri="{FF2B5EF4-FFF2-40B4-BE49-F238E27FC236}">
                  <a16:creationId xmlns:a16="http://schemas.microsoft.com/office/drawing/2014/main" id="{869F4F52-2D25-23F6-37BB-F56D8AE3F4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81256" y="3802788"/>
              <a:ext cx="234000" cy="19640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73" name="Freeform 228">
              <a:extLst>
                <a:ext uri="{FF2B5EF4-FFF2-40B4-BE49-F238E27FC236}">
                  <a16:creationId xmlns:a16="http://schemas.microsoft.com/office/drawing/2014/main" id="{4FF5D827-63F3-8AAC-9D2F-D620EF77E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026" y="3332536"/>
              <a:ext cx="648000" cy="461040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74" name="Rectangle 234">
              <a:extLst>
                <a:ext uri="{FF2B5EF4-FFF2-40B4-BE49-F238E27FC236}">
                  <a16:creationId xmlns:a16="http://schemas.microsoft.com/office/drawing/2014/main" id="{CA08429F-3BFD-D274-35F6-94CBA45540D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811790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75" name="Rectangle 234">
              <a:extLst>
                <a:ext uri="{FF2B5EF4-FFF2-40B4-BE49-F238E27FC236}">
                  <a16:creationId xmlns:a16="http://schemas.microsoft.com/office/drawing/2014/main" id="{BDBBF23E-A8D6-0B74-5067-D6F64CA484C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403114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76" name="Rectangle 234">
              <a:extLst>
                <a:ext uri="{FF2B5EF4-FFF2-40B4-BE49-F238E27FC236}">
                  <a16:creationId xmlns:a16="http://schemas.microsoft.com/office/drawing/2014/main" id="{06A4BA38-5B90-E71E-C270-AB8F72F61E4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493016" y="3245319"/>
              <a:ext cx="318774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일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777" name="직선 연결선 1776">
              <a:extLst>
                <a:ext uri="{FF2B5EF4-FFF2-40B4-BE49-F238E27FC236}">
                  <a16:creationId xmlns:a16="http://schemas.microsoft.com/office/drawing/2014/main" id="{76504D13-2AB4-018D-40CC-3350077CA5CF}"/>
                </a:ext>
              </a:extLst>
            </p:cNvPr>
            <p:cNvCxnSpPr/>
            <p:nvPr/>
          </p:nvCxnSpPr>
          <p:spPr>
            <a:xfrm>
              <a:off x="11376114" y="3332537"/>
              <a:ext cx="684000" cy="483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1778" name="직선 연결선 1777">
              <a:extLst>
                <a:ext uri="{FF2B5EF4-FFF2-40B4-BE49-F238E27FC236}">
                  <a16:creationId xmlns:a16="http://schemas.microsoft.com/office/drawing/2014/main" id="{4615EE21-CCD0-AC71-C933-16E1BD9A62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72863" y="3806744"/>
              <a:ext cx="504000" cy="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1779" name="직선 연결선 1778">
              <a:extLst>
                <a:ext uri="{FF2B5EF4-FFF2-40B4-BE49-F238E27FC236}">
                  <a16:creationId xmlns:a16="http://schemas.microsoft.com/office/drawing/2014/main" id="{7499BF2B-9F5A-1E20-7597-3E5CA8A37395}"/>
                </a:ext>
              </a:extLst>
            </p:cNvPr>
            <p:cNvCxnSpPr/>
            <p:nvPr/>
          </p:nvCxnSpPr>
          <p:spPr>
            <a:xfrm flipV="1">
              <a:off x="11916114" y="3806744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cxnSp>
          <p:nvCxnSpPr>
            <p:cNvPr id="1780" name="직선 연결선 1779">
              <a:extLst>
                <a:ext uri="{FF2B5EF4-FFF2-40B4-BE49-F238E27FC236}">
                  <a16:creationId xmlns:a16="http://schemas.microsoft.com/office/drawing/2014/main" id="{32AD4E4A-F6A0-779E-4BE0-6BC88E92505E}"/>
                </a:ext>
              </a:extLst>
            </p:cNvPr>
            <p:cNvCxnSpPr/>
            <p:nvPr/>
          </p:nvCxnSpPr>
          <p:spPr>
            <a:xfrm>
              <a:off x="11916114" y="3189020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sp>
          <p:nvSpPr>
            <p:cNvPr id="1781" name="TextBox 1780">
              <a:extLst>
                <a:ext uri="{FF2B5EF4-FFF2-40B4-BE49-F238E27FC236}">
                  <a16:creationId xmlns:a16="http://schemas.microsoft.com/office/drawing/2014/main" id="{37FD87E5-0077-AC2F-A956-1D88160BBB76}"/>
                </a:ext>
              </a:extLst>
            </p:cNvPr>
            <p:cNvSpPr txBox="1"/>
            <p:nvPr/>
          </p:nvSpPr>
          <p:spPr>
            <a:xfrm>
              <a:off x="11824862" y="3469531"/>
              <a:ext cx="285689" cy="180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/>
              <a:r>
                <a:rPr lang="en-US" altLang="ko-KR" sz="1000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18</a:t>
              </a:r>
              <a:r>
                <a:rPr lang="ko-KR" altLang="en-US" sz="1000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일</a:t>
              </a:r>
            </a:p>
          </p:txBody>
        </p:sp>
        <p:sp>
          <p:nvSpPr>
            <p:cNvPr id="1782" name="TextBox 1781">
              <a:extLst>
                <a:ext uri="{FF2B5EF4-FFF2-40B4-BE49-F238E27FC236}">
                  <a16:creationId xmlns:a16="http://schemas.microsoft.com/office/drawing/2014/main" id="{4A666ABE-D012-9409-2D0A-D3B67D1BF829}"/>
                </a:ext>
              </a:extLst>
            </p:cNvPr>
            <p:cNvSpPr txBox="1"/>
            <p:nvPr/>
          </p:nvSpPr>
          <p:spPr bwMode="auto">
            <a:xfrm>
              <a:off x="10718607" y="4175007"/>
              <a:ext cx="1317690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8000" tIns="18000" rIns="18000" bIns="18000" rtlCol="0" anchor="t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21</a:t>
              </a:r>
              <a:r>
                <a:rPr lang="ko-KR" altLang="en-US" sz="1100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일 </a:t>
              </a:r>
              <a:r>
                <a:rPr lang="en-US" altLang="ko-KR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  <a:r>
                <a: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 </a:t>
              </a:r>
              <a:r>
                <a:rPr lang="en-US" altLang="ko-KR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3</a:t>
              </a:r>
              <a:r>
                <a: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일</a:t>
              </a:r>
            </a:p>
          </p:txBody>
        </p:sp>
      </p:grpSp>
      <p:pic>
        <p:nvPicPr>
          <p:cNvPr id="9" name="그림 8">
            <a:extLst>
              <a:ext uri="{FF2B5EF4-FFF2-40B4-BE49-F238E27FC236}">
                <a16:creationId xmlns:a16="http://schemas.microsoft.com/office/drawing/2014/main" id="{CF9CE55F-019D-ABBD-6F6D-22A7979FB98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409" r="54722"/>
          <a:stretch/>
        </p:blipFill>
        <p:spPr>
          <a:xfrm>
            <a:off x="6543236" y="1213612"/>
            <a:ext cx="2358768" cy="263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36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424</Words>
  <Application>Microsoft Office PowerPoint</Application>
  <PresentationFormat>사용자 지정</PresentationFormat>
  <Paragraphs>57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