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58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58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5DEBB-3FB9-D35C-E594-4DCD14528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2B9314-4F99-725E-15A2-6B95DA254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A960216-5DBC-7501-48BE-1376427CE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02DAA16-3111-8423-BD83-2D3BE7BBEA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84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em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5" Type="http://schemas.openxmlformats.org/officeDocument/2006/relationships/image" Target="../media/image13.emf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77CF5-FEAF-4ED6-8F98-27D24E5E4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2B09702-F8D7-7145-1389-E94263637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7-2) </a:t>
            </a:r>
            <a:r>
              <a:rPr lang="ko-KR" altLang="en-US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검증</a:t>
            </a:r>
            <a:r>
              <a:rPr lang="en-US" altLang="ko-KR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–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실제 가동 전에 운영 시나리오와 물류 병목을 발견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개선하기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 dirty="0">
              <a:solidFill>
                <a:srgbClr val="FF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6631099D-7AB6-749E-2C45-87EE1C59A390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BC3FE2BF-7E9E-E4BF-C11A-21A8880FCCE0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13F2C70-11FB-FBCE-5979-44BB3B86F0A2}"/>
              </a:ext>
            </a:extLst>
          </p:cNvPr>
          <p:cNvGrpSpPr/>
          <p:nvPr/>
        </p:nvGrpSpPr>
        <p:grpSpPr>
          <a:xfrm>
            <a:off x="421941" y="810069"/>
            <a:ext cx="4536512" cy="324000"/>
            <a:chOff x="344488" y="620713"/>
            <a:chExt cx="4536512" cy="324000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1FC1F68-B772-32C4-845D-AD8E81B3BAB9}"/>
                </a:ext>
              </a:extLst>
            </p:cNvPr>
            <p:cNvSpPr/>
            <p:nvPr/>
          </p:nvSpPr>
          <p:spPr>
            <a:xfrm>
              <a:off x="407737" y="629092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설비 검증이 필요할까요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C8817A54-C491-73B3-F4D2-1CB5DE5AF26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9B8BF72-C600-F89E-95B4-B79252D67C42}"/>
              </a:ext>
            </a:extLst>
          </p:cNvPr>
          <p:cNvGrpSpPr/>
          <p:nvPr/>
        </p:nvGrpSpPr>
        <p:grpSpPr>
          <a:xfrm>
            <a:off x="5468670" y="810261"/>
            <a:ext cx="4536512" cy="324000"/>
            <a:chOff x="5024437" y="494579"/>
            <a:chExt cx="4536512" cy="324000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74B67742-401D-3D61-D7A6-4351EE40F307}"/>
                </a:ext>
              </a:extLst>
            </p:cNvPr>
            <p:cNvSpPr/>
            <p:nvPr/>
          </p:nvSpPr>
          <p:spPr>
            <a:xfrm>
              <a:off x="5087686" y="502958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검증은 무엇이고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어떻게 이루어지나요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F1BE994B-94DF-EFAC-33A3-BE138F498AF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82ECAEA6-8D92-4546-DD4E-8A4AE236FE42}"/>
              </a:ext>
            </a:extLst>
          </p:cNvPr>
          <p:cNvGrpSpPr/>
          <p:nvPr/>
        </p:nvGrpSpPr>
        <p:grpSpPr>
          <a:xfrm>
            <a:off x="414910" y="6362001"/>
            <a:ext cx="4519457" cy="798268"/>
            <a:chOff x="337456" y="5878870"/>
            <a:chExt cx="4519457" cy="798268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743ED5B-ACBC-786B-E23F-FA57C3D04511}"/>
                </a:ext>
              </a:extLst>
            </p:cNvPr>
            <p:cNvSpPr/>
            <p:nvPr/>
          </p:nvSpPr>
          <p:spPr>
            <a:xfrm>
              <a:off x="337456" y="6030807"/>
              <a:ext cx="451945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발주 전에 공정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물류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제어 시나리오를 사전 검증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</a:t>
              </a:r>
              <a:b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오류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병목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인터페이스 문제 조기 발견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</a:t>
              </a:r>
              <a:b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제작 변경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현장 재작업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·Setup 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지연 최소화</a:t>
              </a:r>
            </a:p>
          </p:txBody>
        </p:sp>
        <p:sp>
          <p:nvSpPr>
            <p:cNvPr id="17" name="Freeform 75">
              <a:extLst>
                <a:ext uri="{FF2B5EF4-FFF2-40B4-BE49-F238E27FC236}">
                  <a16:creationId xmlns:a16="http://schemas.microsoft.com/office/drawing/2014/main" id="{773F0F80-F6B6-E39A-9BEE-8994ACE8A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9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AF42187-0DEB-DE40-BD68-4319A886700A}"/>
              </a:ext>
            </a:extLst>
          </p:cNvPr>
          <p:cNvSpPr/>
          <p:nvPr/>
        </p:nvSpPr>
        <p:spPr>
          <a:xfrm>
            <a:off x="5478451" y="6545393"/>
            <a:ext cx="4519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운영 및 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IT 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 연계를</a:t>
            </a:r>
            <a:b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다양한 대상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및 방법으로 데이터 기반 시뮬레이션 검증</a:t>
            </a:r>
          </a:p>
        </p:txBody>
      </p:sp>
      <p:sp>
        <p:nvSpPr>
          <p:cNvPr id="19" name="Freeform 75">
            <a:extLst>
              <a:ext uri="{FF2B5EF4-FFF2-40B4-BE49-F238E27FC236}">
                <a16:creationId xmlns:a16="http://schemas.microsoft.com/office/drawing/2014/main" id="{2883CD6D-6E18-1222-9CB4-FCB2F2950FA3}"/>
              </a:ext>
            </a:extLst>
          </p:cNvPr>
          <p:cNvSpPr>
            <a:spLocks/>
          </p:cNvSpPr>
          <p:nvPr/>
        </p:nvSpPr>
        <p:spPr bwMode="auto">
          <a:xfrm>
            <a:off x="5759793" y="6362001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9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E3607CF5-99A4-F06C-770B-6811A51F2005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F1EB75FA-15D7-7663-0949-A7DB0BE54207}"/>
              </a:ext>
            </a:extLst>
          </p:cNvPr>
          <p:cNvGrpSpPr/>
          <p:nvPr/>
        </p:nvGrpSpPr>
        <p:grpSpPr>
          <a:xfrm>
            <a:off x="10508959" y="810069"/>
            <a:ext cx="4536512" cy="324000"/>
            <a:chOff x="5024437" y="494579"/>
            <a:chExt cx="4536512" cy="324000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3403DE9-8636-E902-8651-1808D11DEF65}"/>
                </a:ext>
              </a:extLst>
            </p:cNvPr>
            <p:cNvSpPr/>
            <p:nvPr/>
          </p:nvSpPr>
          <p:spPr>
            <a:xfrm>
              <a:off x="5087686" y="502958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검증으로 무엇이 좋아지나요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5B2BE021-F0A3-3898-F073-C9D4429B675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9EBFA1AE-3250-88EB-6E48-562CA76EB7EA}"/>
              </a:ext>
            </a:extLst>
          </p:cNvPr>
          <p:cNvSpPr/>
          <p:nvPr/>
        </p:nvSpPr>
        <p:spPr>
          <a:xfrm>
            <a:off x="10517488" y="6506921"/>
            <a:ext cx="4519457" cy="500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</a:pP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검증을 통해 설계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제작 비용 및 기간 절감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</a:t>
            </a:r>
          </a:p>
          <a:p>
            <a:pPr algn="ctr" defTabSz="914342">
              <a:spcBef>
                <a:spcPts val="300"/>
              </a:spcBef>
            </a:pP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빠른 양산과 초기 </a:t>
            </a:r>
            <a:r>
              <a:rPr lang="ko-KR" altLang="en-US" sz="1200" b="1" i="1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수율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확보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FB38B0A-9F20-F20E-BEEF-E1C1CB2A7265}"/>
              </a:ext>
            </a:extLst>
          </p:cNvPr>
          <p:cNvGrpSpPr/>
          <p:nvPr/>
        </p:nvGrpSpPr>
        <p:grpSpPr>
          <a:xfrm>
            <a:off x="598313" y="3555825"/>
            <a:ext cx="4162245" cy="1374409"/>
            <a:chOff x="281549" y="3185874"/>
            <a:chExt cx="4510159" cy="1374409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F6FBA437-5206-0FF7-093C-385DE42218B7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29" name="그래픽 28" descr="남자 옆모습 단색으로 채워진">
                <a:extLst>
                  <a:ext uri="{FF2B5EF4-FFF2-40B4-BE49-F238E27FC236}">
                    <a16:creationId xmlns:a16="http://schemas.microsoft.com/office/drawing/2014/main" id="{B73B64FB-5B60-53CA-92ED-EFFC30DDF0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30" name="그래픽 29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25EFFEE5-0DEA-C8D9-543E-A10FA6539B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8" name="말풍선: 모서리가 둥근 사각형 27">
              <a:extLst>
                <a:ext uri="{FF2B5EF4-FFF2-40B4-BE49-F238E27FC236}">
                  <a16:creationId xmlns:a16="http://schemas.microsoft.com/office/drawing/2014/main" id="{8CD25232-5490-2721-CC57-CDE145172B94}"/>
                </a:ext>
              </a:extLst>
            </p:cNvPr>
            <p:cNvSpPr/>
            <p:nvPr/>
          </p:nvSpPr>
          <p:spPr>
            <a:xfrm>
              <a:off x="1069992" y="3185874"/>
              <a:ext cx="3721716" cy="1374409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의사결정이 다 끝난 후 문제가 생길까 불안해요</a:t>
              </a:r>
              <a:r>
                <a:rPr lang="en-US" altLang="ko-KR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공장과 설비를 </a:t>
              </a:r>
              <a:r>
                <a:rPr lang="ko-KR" altLang="en-US" sz="1100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실제로 구축하기 전에는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공정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·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·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물류 시나리오가 정상적으로 작동하는지 </a:t>
              </a:r>
              <a:r>
                <a:rPr lang="ko-KR" altLang="en-US" sz="1100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검증하기 어려워요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“IT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시스템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간 연동이나 비정상 상황을 사전에 시험하기 어려워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물류 정체와 시스템 부하 </a:t>
              </a:r>
              <a:r>
                <a:rPr lang="ko-KR" altLang="en-US" sz="1100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문제를 운영 중에 발견하게 돼요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B355736F-D86E-A809-7A2B-6F04D4BF28A1}"/>
              </a:ext>
            </a:extLst>
          </p:cNvPr>
          <p:cNvSpPr/>
          <p:nvPr/>
        </p:nvSpPr>
        <p:spPr>
          <a:xfrm>
            <a:off x="6472912" y="4301483"/>
            <a:ext cx="3764766" cy="762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defTabSz="9144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</a:t>
            </a:r>
            <a:r>
              <a:rPr lang="en-US" altLang="ko-KR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</a:t>
            </a:r>
            <a:r>
              <a:rPr lang="en-US" altLang="ko-KR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운영 시나리오</a:t>
            </a:r>
            <a:r>
              <a:rPr lang="en-US" altLang="ko-KR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 사양서</a:t>
            </a:r>
            <a:r>
              <a:rPr lang="en-US" altLang="ko-KR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I/F </a:t>
            </a: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사양서</a:t>
            </a:r>
            <a:endParaRPr lang="en-US" altLang="ko-KR" sz="1100" dirty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4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 </a:t>
            </a:r>
            <a:r>
              <a:rPr lang="en-US" altLang="ko-KR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로직 </a:t>
            </a:r>
            <a:r>
              <a:rPr lang="en-US" altLang="ko-KR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 인프라</a:t>
            </a:r>
            <a:endParaRPr lang="en-US" altLang="ko-KR" sz="1100" dirty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400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685800" algn="l"/>
              </a:tabLst>
            </a:pPr>
            <a:r>
              <a:rPr lang="en-US" altLang="ko-KR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RTD</a:t>
            </a: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MES / MCS / CIM </a:t>
            </a:r>
            <a:r>
              <a:rPr lang="ko-KR" altLang="en-US" sz="11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D7C9F11-2994-89D8-614E-DA27EEDA6DE9}"/>
              </a:ext>
            </a:extLst>
          </p:cNvPr>
          <p:cNvSpPr/>
          <p:nvPr/>
        </p:nvSpPr>
        <p:spPr>
          <a:xfrm>
            <a:off x="332826" y="1255131"/>
            <a:ext cx="4536512" cy="261610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1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자동화 설비 구축 </a:t>
            </a:r>
            <a:r>
              <a:rPr lang="en-US" altLang="ko-KR" sz="11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Process</a:t>
            </a:r>
            <a:endParaRPr lang="ko-KR" altLang="en-US" sz="1100" b="1" u="sng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2B1C87E-007A-9438-8E24-2BEC55F0C34E}"/>
              </a:ext>
            </a:extLst>
          </p:cNvPr>
          <p:cNvGrpSpPr/>
          <p:nvPr/>
        </p:nvGrpSpPr>
        <p:grpSpPr>
          <a:xfrm>
            <a:off x="598313" y="1750869"/>
            <a:ext cx="4716061" cy="1493723"/>
            <a:chOff x="598313" y="1750869"/>
            <a:chExt cx="4716061" cy="1493723"/>
          </a:xfrm>
        </p:grpSpPr>
        <p:sp>
          <p:nvSpPr>
            <p:cNvPr id="46" name="Rectangle 1">
              <a:extLst>
                <a:ext uri="{FF2B5EF4-FFF2-40B4-BE49-F238E27FC236}">
                  <a16:creationId xmlns:a16="http://schemas.microsoft.com/office/drawing/2014/main" id="{B343A552-437A-ABFF-E55F-7273595F6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113" y="2707367"/>
              <a:ext cx="65" cy="415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br>
                <a:rPr lang="ko-KR" altLang="ko-KR" sz="11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endParaRPr lang="ko-KR" altLang="ko-KR" sz="16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7" name="AutoShape 137">
              <a:extLst>
                <a:ext uri="{FF2B5EF4-FFF2-40B4-BE49-F238E27FC236}">
                  <a16:creationId xmlns:a16="http://schemas.microsoft.com/office/drawing/2014/main" id="{6A23074E-CAFE-DEA2-5B4D-5254AD008C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466" y="1807314"/>
              <a:ext cx="1014626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기획</a:t>
              </a:r>
              <a:r>
                <a:rPr lang="en-US" altLang="ko-KR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요구사항 정의</a:t>
              </a:r>
              <a:endParaRPr lang="en-US" altLang="ko-KR" sz="900" b="1" kern="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60" name="직선 화살표 연결선 59">
              <a:extLst>
                <a:ext uri="{FF2B5EF4-FFF2-40B4-BE49-F238E27FC236}">
                  <a16:creationId xmlns:a16="http://schemas.microsoft.com/office/drawing/2014/main" id="{A0738641-9753-535F-7894-256A1005812A}"/>
                </a:ext>
              </a:extLst>
            </p:cNvPr>
            <p:cNvCxnSpPr>
              <a:cxnSpLocks/>
              <a:stCxn id="47" idx="3"/>
              <a:endCxn id="61" idx="1"/>
            </p:cNvCxnSpPr>
            <p:nvPr/>
          </p:nvCxnSpPr>
          <p:spPr>
            <a:xfrm>
              <a:off x="1692092" y="1990135"/>
              <a:ext cx="440589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AutoShape 137">
              <a:extLst>
                <a:ext uri="{FF2B5EF4-FFF2-40B4-BE49-F238E27FC236}">
                  <a16:creationId xmlns:a16="http://schemas.microsoft.com/office/drawing/2014/main" id="{04D93791-4B77-B84C-7565-4E58DC9C0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2681" y="1807314"/>
              <a:ext cx="827999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900" b="1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기본 설계</a:t>
              </a:r>
              <a:endParaRPr lang="en-US" altLang="ko-KR" sz="900" b="1" kern="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2" name="AutoShape 137">
              <a:extLst>
                <a:ext uri="{FF2B5EF4-FFF2-40B4-BE49-F238E27FC236}">
                  <a16:creationId xmlns:a16="http://schemas.microsoft.com/office/drawing/2014/main" id="{D744FD2F-ED47-935A-4A46-F92D3D358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270" y="1807314"/>
              <a:ext cx="827999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900" b="1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상세 설계</a:t>
              </a:r>
              <a:endParaRPr lang="en-US" altLang="ko-KR" sz="900" b="1" kern="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3" name="AutoShape 137">
              <a:extLst>
                <a:ext uri="{FF2B5EF4-FFF2-40B4-BE49-F238E27FC236}">
                  <a16:creationId xmlns:a16="http://schemas.microsoft.com/office/drawing/2014/main" id="{9C619962-BF66-AB8C-3496-A457DB000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424" y="2611873"/>
              <a:ext cx="648000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발주</a:t>
              </a:r>
              <a:r>
                <a:rPr lang="en-US" altLang="ko-KR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제작</a:t>
              </a:r>
              <a:endParaRPr lang="en-US" altLang="ko-KR" sz="900" b="1" kern="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4" name="AutoShape 137">
              <a:extLst>
                <a:ext uri="{FF2B5EF4-FFF2-40B4-BE49-F238E27FC236}">
                  <a16:creationId xmlns:a16="http://schemas.microsoft.com/office/drawing/2014/main" id="{A780856C-D609-8588-04E4-9BCECF2EA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839" y="2611873"/>
              <a:ext cx="648000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en-US" altLang="ko-KR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FAT</a:t>
              </a:r>
            </a:p>
          </p:txBody>
        </p:sp>
        <p:sp>
          <p:nvSpPr>
            <p:cNvPr id="65" name="AutoShape 137">
              <a:extLst>
                <a:ext uri="{FF2B5EF4-FFF2-40B4-BE49-F238E27FC236}">
                  <a16:creationId xmlns:a16="http://schemas.microsoft.com/office/drawing/2014/main" id="{37F01585-E7F3-D2AD-1711-2726458FE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8254" y="2611873"/>
              <a:ext cx="648000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현장 설치</a:t>
              </a:r>
              <a:endParaRPr lang="en-US" altLang="ko-KR" sz="900" b="1" kern="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66" name="직선 화살표 연결선 65">
              <a:extLst>
                <a:ext uri="{FF2B5EF4-FFF2-40B4-BE49-F238E27FC236}">
                  <a16:creationId xmlns:a16="http://schemas.microsoft.com/office/drawing/2014/main" id="{C5DEE6B2-4A4A-AC98-FD4F-6E94C7560E27}"/>
                </a:ext>
              </a:extLst>
            </p:cNvPr>
            <p:cNvCxnSpPr>
              <a:cxnSpLocks/>
              <a:stCxn id="61" idx="3"/>
              <a:endCxn id="62" idx="1"/>
            </p:cNvCxnSpPr>
            <p:nvPr/>
          </p:nvCxnSpPr>
          <p:spPr>
            <a:xfrm>
              <a:off x="2960680" y="1990135"/>
              <a:ext cx="440590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>
              <a:extLst>
                <a:ext uri="{FF2B5EF4-FFF2-40B4-BE49-F238E27FC236}">
                  <a16:creationId xmlns:a16="http://schemas.microsoft.com/office/drawing/2014/main" id="{1A0E39AD-A9DD-12E6-1EAA-0DBF93AC382A}"/>
                </a:ext>
              </a:extLst>
            </p:cNvPr>
            <p:cNvCxnSpPr>
              <a:cxnSpLocks/>
              <a:stCxn id="64" idx="3"/>
              <a:endCxn id="65" idx="1"/>
            </p:cNvCxnSpPr>
            <p:nvPr/>
          </p:nvCxnSpPr>
          <p:spPr>
            <a:xfrm>
              <a:off x="2691839" y="2794694"/>
              <a:ext cx="39641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화살표 연결선 67">
              <a:extLst>
                <a:ext uri="{FF2B5EF4-FFF2-40B4-BE49-F238E27FC236}">
                  <a16:creationId xmlns:a16="http://schemas.microsoft.com/office/drawing/2014/main" id="{E9C24C21-5BEF-B7FF-836B-0C68438BA3B3}"/>
                </a:ext>
              </a:extLst>
            </p:cNvPr>
            <p:cNvCxnSpPr>
              <a:cxnSpLocks/>
              <a:stCxn id="63" idx="3"/>
              <a:endCxn id="64" idx="1"/>
            </p:cNvCxnSpPr>
            <p:nvPr/>
          </p:nvCxnSpPr>
          <p:spPr>
            <a:xfrm>
              <a:off x="1647424" y="2794694"/>
              <a:ext cx="39641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연결선: 꺾임 68">
              <a:extLst>
                <a:ext uri="{FF2B5EF4-FFF2-40B4-BE49-F238E27FC236}">
                  <a16:creationId xmlns:a16="http://schemas.microsoft.com/office/drawing/2014/main" id="{D9A415B6-0D65-D33F-854D-D2B6370FF849}"/>
                </a:ext>
              </a:extLst>
            </p:cNvPr>
            <p:cNvCxnSpPr>
              <a:cxnSpLocks/>
              <a:stCxn id="62" idx="2"/>
              <a:endCxn id="63" idx="0"/>
            </p:cNvCxnSpPr>
            <p:nvPr/>
          </p:nvCxnSpPr>
          <p:spPr>
            <a:xfrm rot="5400000">
              <a:off x="2349888" y="1146491"/>
              <a:ext cx="438918" cy="24918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A97A9CB6-7BE3-E2D3-7ADD-47552D482FEE}"/>
                </a:ext>
              </a:extLst>
            </p:cNvPr>
            <p:cNvSpPr/>
            <p:nvPr/>
          </p:nvSpPr>
          <p:spPr>
            <a:xfrm>
              <a:off x="598313" y="1750869"/>
              <a:ext cx="3725268" cy="461662"/>
            </a:xfrm>
            <a:prstGeom prst="rect">
              <a:avLst/>
            </a:prstGeom>
            <a:noFill/>
            <a:ln w="635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875A899-ABA7-25C5-77B5-DC84E3D7D0C9}"/>
                </a:ext>
              </a:extLst>
            </p:cNvPr>
            <p:cNvSpPr txBox="1"/>
            <p:nvPr/>
          </p:nvSpPr>
          <p:spPr bwMode="auto">
            <a:xfrm>
              <a:off x="1496461" y="2362305"/>
              <a:ext cx="2048092" cy="246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1050" b="1" i="1" spc="-20" dirty="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정말 이렇게 발주내도 괜찮을까</a:t>
              </a:r>
              <a:r>
                <a:rPr lang="en-US" altLang="ko-KR" sz="1050" b="1" i="1" spc="-20" dirty="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?</a:t>
              </a:r>
              <a:endParaRPr lang="ko-KR" altLang="en-US" sz="1050" b="1" i="1" spc="-20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2" name="AutoShape 137">
              <a:extLst>
                <a:ext uri="{FF2B5EF4-FFF2-40B4-BE49-F238E27FC236}">
                  <a16:creationId xmlns:a16="http://schemas.microsoft.com/office/drawing/2014/main" id="{96289183-7EA9-ED1E-FCA8-9138A17E0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2669" y="2611873"/>
              <a:ext cx="648000" cy="365641"/>
            </a:xfrm>
            <a:prstGeom prst="flowChartAlternateProcess">
              <a:avLst/>
            </a:prstGeom>
            <a:noFill/>
            <a:ln w="6350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tIns="36000" anchor="ctr"/>
            <a:lstStyle/>
            <a:p>
              <a:pPr algn="ctr" defTabSz="914400" latinLnBrk="1">
                <a:defRPr/>
              </a:pPr>
              <a:r>
                <a:rPr lang="ko-KR" altLang="en-US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시운전</a:t>
              </a:r>
              <a:r>
                <a:rPr lang="en-US" altLang="ko-KR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~</a:t>
              </a:r>
              <a:r>
                <a:rPr lang="ko-KR" altLang="en-US" sz="900" b="1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운영</a:t>
              </a:r>
              <a:endParaRPr lang="en-US" altLang="ko-KR" sz="900" b="1" kern="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74" name="직선 화살표 연결선 73">
              <a:extLst>
                <a:ext uri="{FF2B5EF4-FFF2-40B4-BE49-F238E27FC236}">
                  <a16:creationId xmlns:a16="http://schemas.microsoft.com/office/drawing/2014/main" id="{48678C09-19C6-7632-2B9A-687FA3E1EC84}"/>
                </a:ext>
              </a:extLst>
            </p:cNvPr>
            <p:cNvCxnSpPr>
              <a:cxnSpLocks/>
              <a:stCxn id="65" idx="3"/>
              <a:endCxn id="72" idx="1"/>
            </p:cNvCxnSpPr>
            <p:nvPr/>
          </p:nvCxnSpPr>
          <p:spPr>
            <a:xfrm>
              <a:off x="3736254" y="2794694"/>
              <a:ext cx="39641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폭발: 8pt 74">
              <a:extLst>
                <a:ext uri="{FF2B5EF4-FFF2-40B4-BE49-F238E27FC236}">
                  <a16:creationId xmlns:a16="http://schemas.microsoft.com/office/drawing/2014/main" id="{8A6EB3FD-9CC0-18A4-9E3C-200C529CEAE9}"/>
                </a:ext>
              </a:extLst>
            </p:cNvPr>
            <p:cNvSpPr/>
            <p:nvPr/>
          </p:nvSpPr>
          <p:spPr>
            <a:xfrm>
              <a:off x="3988307" y="2433073"/>
              <a:ext cx="302021" cy="302021"/>
            </a:xfrm>
            <a:prstGeom prst="irregularSeal1">
              <a:avLst/>
            </a:prstGeom>
            <a:solidFill>
              <a:srgbClr val="FFC000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7F80318-FADC-CB67-7443-98A4DA785CD5}"/>
                </a:ext>
              </a:extLst>
            </p:cNvPr>
            <p:cNvSpPr txBox="1"/>
            <p:nvPr/>
          </p:nvSpPr>
          <p:spPr bwMode="auto">
            <a:xfrm>
              <a:off x="3266282" y="2997828"/>
              <a:ext cx="2048092" cy="246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1050" b="1" i="1" spc="-2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이슈는 나중에 발생</a:t>
              </a:r>
              <a:endParaRPr lang="ko-KR" altLang="en-US" sz="1050" b="1" i="1" spc="-20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80898B62-CA2D-A79C-0F2D-4361E80A6F43}"/>
              </a:ext>
            </a:extLst>
          </p:cNvPr>
          <p:cNvGrpSpPr/>
          <p:nvPr/>
        </p:nvGrpSpPr>
        <p:grpSpPr>
          <a:xfrm>
            <a:off x="5724946" y="1622026"/>
            <a:ext cx="3785303" cy="2520071"/>
            <a:chOff x="377442" y="1920460"/>
            <a:chExt cx="3785303" cy="2903416"/>
          </a:xfrm>
        </p:grpSpPr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A794761B-607C-6875-6DDC-E12DDBCAA981}"/>
                </a:ext>
              </a:extLst>
            </p:cNvPr>
            <p:cNvSpPr/>
            <p:nvPr/>
          </p:nvSpPr>
          <p:spPr>
            <a:xfrm>
              <a:off x="1381210" y="2374803"/>
              <a:ext cx="2526720" cy="273911"/>
            </a:xfrm>
            <a:prstGeom prst="rect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RTD/ MCS </a:t>
              </a:r>
              <a:r>
                <a: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</a:t>
              </a:r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528C1374-A438-A5DA-2E44-A9B5FA161055}"/>
                </a:ext>
              </a:extLst>
            </p:cNvPr>
            <p:cNvSpPr/>
            <p:nvPr/>
          </p:nvSpPr>
          <p:spPr>
            <a:xfrm>
              <a:off x="1383478" y="1920460"/>
              <a:ext cx="2526720" cy="273911"/>
            </a:xfrm>
            <a:prstGeom prst="rect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 실행 시스템</a:t>
              </a:r>
              <a:endPara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D24E9DC1-789E-452F-A88C-A8CED0892EEB}"/>
                </a:ext>
              </a:extLst>
            </p:cNvPr>
            <p:cNvSpPr/>
            <p:nvPr/>
          </p:nvSpPr>
          <p:spPr>
            <a:xfrm>
              <a:off x="1554902" y="2795202"/>
              <a:ext cx="1039715" cy="331433"/>
            </a:xfrm>
            <a:prstGeom prst="rect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EIF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에뮬레이터</a:t>
              </a: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A61A2528-4BDE-E398-6DA4-6B664CFA2415}"/>
                </a:ext>
              </a:extLst>
            </p:cNvPr>
            <p:cNvSpPr/>
            <p:nvPr/>
          </p:nvSpPr>
          <p:spPr>
            <a:xfrm>
              <a:off x="2743503" y="2790313"/>
              <a:ext cx="1039715" cy="331433"/>
            </a:xfrm>
            <a:prstGeom prst="rect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CIM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에뮬레이터</a:t>
              </a: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D3C56175-E6C8-645C-2EAF-53D75344AC17}"/>
                </a:ext>
              </a:extLst>
            </p:cNvPr>
            <p:cNvSpPr/>
            <p:nvPr/>
          </p:nvSpPr>
          <p:spPr>
            <a:xfrm>
              <a:off x="1390048" y="3277787"/>
              <a:ext cx="2526722" cy="1452113"/>
            </a:xfrm>
            <a:prstGeom prst="rect">
              <a:avLst/>
            </a:prstGeom>
            <a:solidFill>
              <a:srgbClr val="FFEBEB"/>
            </a:solidFill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AE064825-923A-653B-33BC-909310496338}"/>
                </a:ext>
              </a:extLst>
            </p:cNvPr>
            <p:cNvSpPr/>
            <p:nvPr/>
          </p:nvSpPr>
          <p:spPr>
            <a:xfrm>
              <a:off x="377442" y="3606329"/>
              <a:ext cx="801823" cy="390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80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응용시스템</a:t>
              </a:r>
              <a:endParaRPr lang="en-US" altLang="ko-KR" sz="800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r"/>
              <a:r>
                <a:rPr lang="ko-KR" altLang="en-US" sz="80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로직</a:t>
              </a:r>
              <a:r>
                <a:rPr lang="en-US" altLang="ko-KR" sz="80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80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성능</a:t>
              </a:r>
              <a:r>
                <a:rPr lang="en-US" altLang="ko-KR" sz="80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80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검증</a:t>
              </a:r>
              <a:endParaRPr lang="en-US" altLang="ko-KR" sz="800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12" name="직선 화살표 연결선 111">
              <a:extLst>
                <a:ext uri="{FF2B5EF4-FFF2-40B4-BE49-F238E27FC236}">
                  <a16:creationId xmlns:a16="http://schemas.microsoft.com/office/drawing/2014/main" id="{F93176BF-DBDF-E0DE-1722-5CF3F8EF8B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98649" y="2194051"/>
              <a:ext cx="0" cy="185808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tailEnd type="triangle"/>
            </a:ln>
            <a:effectLst/>
          </p:spPr>
        </p:cxnSp>
        <p:cxnSp>
          <p:nvCxnSpPr>
            <p:cNvPr id="113" name="직선 화살표 연결선 112">
              <a:extLst>
                <a:ext uri="{FF2B5EF4-FFF2-40B4-BE49-F238E27FC236}">
                  <a16:creationId xmlns:a16="http://schemas.microsoft.com/office/drawing/2014/main" id="{52C40137-1AAA-10A2-3DDA-C44CBBB782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10821" y="2646983"/>
              <a:ext cx="0" cy="152635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tailEnd type="triangle"/>
            </a:ln>
            <a:effectLst/>
          </p:spPr>
        </p:cxnSp>
        <p:cxnSp>
          <p:nvCxnSpPr>
            <p:cNvPr id="114" name="직선 화살표 연결선 113">
              <a:extLst>
                <a:ext uri="{FF2B5EF4-FFF2-40B4-BE49-F238E27FC236}">
                  <a16:creationId xmlns:a16="http://schemas.microsoft.com/office/drawing/2014/main" id="{8BEC78C6-49CF-C0AB-18A4-AF43356B8AA7}"/>
                </a:ext>
              </a:extLst>
            </p:cNvPr>
            <p:cNvCxnSpPr>
              <a:cxnSpLocks/>
            </p:cNvCxnSpPr>
            <p:nvPr/>
          </p:nvCxnSpPr>
          <p:spPr>
            <a:xfrm>
              <a:off x="2002506" y="2194051"/>
              <a:ext cx="0" cy="177045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tailEnd type="triangle"/>
            </a:ln>
            <a:effectLst/>
          </p:spPr>
        </p:cxnSp>
        <p:cxnSp>
          <p:nvCxnSpPr>
            <p:cNvPr id="115" name="직선 화살표 연결선 114">
              <a:extLst>
                <a:ext uri="{FF2B5EF4-FFF2-40B4-BE49-F238E27FC236}">
                  <a16:creationId xmlns:a16="http://schemas.microsoft.com/office/drawing/2014/main" id="{67C26C80-200A-52DB-94E5-EB998CA1B6E9}"/>
                </a:ext>
              </a:extLst>
            </p:cNvPr>
            <p:cNvCxnSpPr>
              <a:cxnSpLocks/>
            </p:cNvCxnSpPr>
            <p:nvPr/>
          </p:nvCxnSpPr>
          <p:spPr>
            <a:xfrm>
              <a:off x="2014678" y="2646983"/>
              <a:ext cx="0" cy="143871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tailEnd type="triangle"/>
            </a:ln>
            <a:effectLst/>
          </p:spPr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0460F942-2D23-A255-C412-C31A46BE5CF0}"/>
                </a:ext>
              </a:extLst>
            </p:cNvPr>
            <p:cNvGrpSpPr/>
            <p:nvPr/>
          </p:nvGrpSpPr>
          <p:grpSpPr>
            <a:xfrm>
              <a:off x="1931376" y="3113116"/>
              <a:ext cx="288032" cy="269335"/>
              <a:chOff x="1696267" y="4043535"/>
              <a:chExt cx="288032" cy="294405"/>
            </a:xfrm>
          </p:grpSpPr>
          <p:cxnSp>
            <p:nvCxnSpPr>
              <p:cNvPr id="126" name="직선 화살표 연결선 125">
                <a:extLst>
                  <a:ext uri="{FF2B5EF4-FFF2-40B4-BE49-F238E27FC236}">
                    <a16:creationId xmlns:a16="http://schemas.microsoft.com/office/drawing/2014/main" id="{D5F2BC06-BCEE-907B-0BC3-819B92CD43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4299" y="4052678"/>
                <a:ext cx="0" cy="28526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132" name="직선 화살표 연결선 131">
                <a:extLst>
                  <a:ext uri="{FF2B5EF4-FFF2-40B4-BE49-F238E27FC236}">
                    <a16:creationId xmlns:a16="http://schemas.microsoft.com/office/drawing/2014/main" id="{F9B8D4A7-17FF-A248-53EB-51756DEFC5D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1696267" y="4043535"/>
                <a:ext cx="0" cy="28526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tailEnd type="triangle"/>
              </a:ln>
              <a:effectLst/>
            </p:spPr>
          </p:cxnSp>
        </p:grpSp>
        <p:cxnSp>
          <p:nvCxnSpPr>
            <p:cNvPr id="117" name="직선 화살표 연결선 116">
              <a:extLst>
                <a:ext uri="{FF2B5EF4-FFF2-40B4-BE49-F238E27FC236}">
                  <a16:creationId xmlns:a16="http://schemas.microsoft.com/office/drawing/2014/main" id="{D59803F0-0EC1-F048-77D6-4F8FF68CC9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71536" y="3137252"/>
              <a:ext cx="0" cy="260971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tailEnd type="triangle"/>
            </a:ln>
            <a:effectLst/>
          </p:spPr>
        </p:cxnSp>
        <p:cxnSp>
          <p:nvCxnSpPr>
            <p:cNvPr id="118" name="직선 화살표 연결선 117">
              <a:extLst>
                <a:ext uri="{FF2B5EF4-FFF2-40B4-BE49-F238E27FC236}">
                  <a16:creationId xmlns:a16="http://schemas.microsoft.com/office/drawing/2014/main" id="{9AAE109F-4506-7234-CF2A-19800ED201BE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083504" y="3128887"/>
              <a:ext cx="0" cy="260971"/>
            </a:xfrm>
            <a:prstGeom prst="straightConnector1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tailEnd type="triangle"/>
            </a:ln>
            <a:effectLst/>
          </p:spPr>
        </p:cxn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C9F67249-B131-2B4A-55A9-4385EA84F3EA}"/>
                </a:ext>
              </a:extLst>
            </p:cNvPr>
            <p:cNvSpPr/>
            <p:nvPr/>
          </p:nvSpPr>
          <p:spPr>
            <a:xfrm>
              <a:off x="1542283" y="3418860"/>
              <a:ext cx="1039715" cy="34674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가상 생산</a:t>
              </a:r>
              <a:r>
                <a:rPr lang="en-US" altLang="ko-KR" sz="9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03C17AE5-8953-BD30-6290-B6C1A3EC77FD}"/>
                </a:ext>
              </a:extLst>
            </p:cNvPr>
            <p:cNvSpPr/>
            <p:nvPr/>
          </p:nvSpPr>
          <p:spPr>
            <a:xfrm>
              <a:off x="2738329" y="3418860"/>
              <a:ext cx="1039715" cy="34674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가상 물류</a:t>
              </a:r>
              <a:r>
                <a:rPr lang="en-US" altLang="ko-KR" sz="9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AA076AF0-AC28-0B0F-232E-A7868779DBFA}"/>
                </a:ext>
              </a:extLst>
            </p:cNvPr>
            <p:cNvSpPr/>
            <p:nvPr/>
          </p:nvSpPr>
          <p:spPr>
            <a:xfrm>
              <a:off x="1542283" y="3766645"/>
              <a:ext cx="1039715" cy="32629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작업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실적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고장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9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실적</a:t>
              </a:r>
              <a:r>
                <a:rPr kumimoji="0" lang="en-US" altLang="ko-KR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CA32A7AE-9BF2-8306-E029-91FB155943D6}"/>
                </a:ext>
              </a:extLst>
            </p:cNvPr>
            <p:cNvSpPr/>
            <p:nvPr/>
          </p:nvSpPr>
          <p:spPr>
            <a:xfrm>
              <a:off x="2738329" y="3766645"/>
              <a:ext cx="1039715" cy="326297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lvl="0" algn="ctr" defTabSz="914400">
                <a:defRPr/>
              </a:pPr>
              <a:r>
                <a:rPr lang="ko-KR" altLang="en-US" sz="9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고장</a:t>
              </a:r>
              <a:r>
                <a:rPr lang="en-US" altLang="ko-KR" sz="9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9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실적</a:t>
              </a:r>
              <a:r>
                <a:rPr lang="en-US" altLang="ko-KR" sz="9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3C264512-9A03-E071-7FAE-62BB82702B7F}"/>
                </a:ext>
              </a:extLst>
            </p:cNvPr>
            <p:cNvSpPr/>
            <p:nvPr/>
          </p:nvSpPr>
          <p:spPr>
            <a:xfrm>
              <a:off x="1542282" y="4092724"/>
              <a:ext cx="2236127" cy="32629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  <p:txBody>
            <a:bodyPr lIns="36000" rIns="36000"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시간 흐름 제어 시뮬레이터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124" name="그림 18">
              <a:extLst>
                <a:ext uri="{FF2B5EF4-FFF2-40B4-BE49-F238E27FC236}">
                  <a16:creationId xmlns:a16="http://schemas.microsoft.com/office/drawing/2014/main" id="{D17FD28C-FC76-4DE4-B442-032AF2965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4073" y="4327675"/>
              <a:ext cx="3018672" cy="4962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sp>
          <p:nvSpPr>
            <p:cNvPr id="125" name="왼쪽 중괄호 124">
              <a:extLst>
                <a:ext uri="{FF2B5EF4-FFF2-40B4-BE49-F238E27FC236}">
                  <a16:creationId xmlns:a16="http://schemas.microsoft.com/office/drawing/2014/main" id="{38A3FA8C-232C-8694-4420-44B663D7525A}"/>
                </a:ext>
              </a:extLst>
            </p:cNvPr>
            <p:cNvSpPr/>
            <p:nvPr/>
          </p:nvSpPr>
          <p:spPr>
            <a:xfrm>
              <a:off x="1192098" y="3276035"/>
              <a:ext cx="179586" cy="1068218"/>
            </a:xfrm>
            <a:prstGeom prst="leftBrace">
              <a:avLst>
                <a:gd name="adj1" fmla="val 30644"/>
                <a:gd name="adj2" fmla="val 50000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17229DA2-5A0A-D5B2-614F-18DD9E417140}"/>
              </a:ext>
            </a:extLst>
          </p:cNvPr>
          <p:cNvSpPr/>
          <p:nvPr/>
        </p:nvSpPr>
        <p:spPr>
          <a:xfrm>
            <a:off x="5720559" y="1255130"/>
            <a:ext cx="4536512" cy="261610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1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시뮬레이션 시스템 구성</a:t>
            </a:r>
            <a:endParaRPr kumimoji="0" lang="ko-KR" altLang="en-US" sz="11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1" name="사각형: 둥근 모서리 150">
            <a:extLst>
              <a:ext uri="{FF2B5EF4-FFF2-40B4-BE49-F238E27FC236}">
                <a16:creationId xmlns:a16="http://schemas.microsoft.com/office/drawing/2014/main" id="{FA74F7E7-E8DB-571A-D0EA-513876A95329}"/>
              </a:ext>
            </a:extLst>
          </p:cNvPr>
          <p:cNvSpPr/>
          <p:nvPr/>
        </p:nvSpPr>
        <p:spPr>
          <a:xfrm>
            <a:off x="5701166" y="4324633"/>
            <a:ext cx="718531" cy="739751"/>
          </a:xfrm>
          <a:prstGeom prst="roundRect">
            <a:avLst>
              <a:gd name="adj" fmla="val 4789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FFFFFF">
                <a:lumMod val="50000"/>
              </a:srgbClr>
            </a:solidFill>
            <a:prstDash val="solid"/>
          </a:ln>
          <a:effectLst/>
        </p:spPr>
        <p:txBody>
          <a:bodyPr lIns="36000" rIns="36000" rtlCol="0" anchor="ctr"/>
          <a:lstStyle/>
          <a:p>
            <a:pPr marR="0" lvl="0" indent="0" algn="ctr" defTabSz="914342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검증 대상</a:t>
            </a:r>
            <a:endParaRPr lang="en-US" altLang="ko-KR" sz="12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2" name="사각형: 둥근 모서리 151">
            <a:extLst>
              <a:ext uri="{FF2B5EF4-FFF2-40B4-BE49-F238E27FC236}">
                <a16:creationId xmlns:a16="http://schemas.microsoft.com/office/drawing/2014/main" id="{D2CC4641-1DF9-2114-FA2B-A5605045F5EA}"/>
              </a:ext>
            </a:extLst>
          </p:cNvPr>
          <p:cNvSpPr/>
          <p:nvPr/>
        </p:nvSpPr>
        <p:spPr>
          <a:xfrm>
            <a:off x="5701165" y="5129942"/>
            <a:ext cx="718531" cy="1065838"/>
          </a:xfrm>
          <a:prstGeom prst="roundRect">
            <a:avLst>
              <a:gd name="adj" fmla="val 2244"/>
            </a:avLst>
          </a:prstGeom>
          <a:solidFill>
            <a:schemeClr val="bg1">
              <a:lumMod val="95000"/>
            </a:schemeClr>
          </a:solidFill>
          <a:ln w="3175" cap="flat" cmpd="sng" algn="ctr">
            <a:solidFill>
              <a:srgbClr val="FFFFFF">
                <a:lumMod val="50000"/>
              </a:srgbClr>
            </a:solidFill>
            <a:prstDash val="solid"/>
          </a:ln>
          <a:effectLst/>
        </p:spPr>
        <p:txBody>
          <a:bodyPr lIns="36000" rIns="36000" rtlCol="0" anchor="ctr"/>
          <a:lstStyle/>
          <a:p>
            <a:pPr marR="0" lvl="0" indent="0" algn="ctr" defTabSz="914342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검증 항목</a:t>
            </a:r>
            <a:endParaRPr lang="en-US" altLang="ko-KR" sz="12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4C22226A-7D19-161E-A459-49CE7818048D}"/>
              </a:ext>
            </a:extLst>
          </p:cNvPr>
          <p:cNvSpPr/>
          <p:nvPr/>
        </p:nvSpPr>
        <p:spPr>
          <a:xfrm>
            <a:off x="6472912" y="5106791"/>
            <a:ext cx="3304313" cy="1195199"/>
          </a:xfrm>
          <a:prstGeom prst="rect">
            <a:avLst/>
          </a:prstGeom>
        </p:spPr>
        <p:txBody>
          <a:bodyPr wrap="square" rIns="32745">
            <a:spAutoFit/>
          </a:bodyPr>
          <a:lstStyle/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 시나리오 기반 정상 작동 여부 검증</a:t>
            </a:r>
            <a:endParaRPr lang="en-US" altLang="ko-KR" sz="11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흐름 점검 및 정체 구간 예측</a:t>
            </a:r>
            <a:endParaRPr lang="en-US" altLang="ko-KR" sz="11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 영향도 예측</a:t>
            </a:r>
            <a:endParaRPr lang="en-US" altLang="ko-KR" sz="11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 시스템 성능 및 부하 사전 검증</a:t>
            </a:r>
            <a:endParaRPr lang="en-US" altLang="ko-KR" sz="11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통합관제 모니터링 가시화 화면 검증</a:t>
            </a:r>
          </a:p>
        </p:txBody>
      </p:sp>
      <p:sp>
        <p:nvSpPr>
          <p:cNvPr id="154" name="Freeform 75">
            <a:extLst>
              <a:ext uri="{FF2B5EF4-FFF2-40B4-BE49-F238E27FC236}">
                <a16:creationId xmlns:a16="http://schemas.microsoft.com/office/drawing/2014/main" id="{A864EC1A-846A-7BF2-6E54-F54F89EB8C3E}"/>
              </a:ext>
            </a:extLst>
          </p:cNvPr>
          <p:cNvSpPr>
            <a:spLocks/>
          </p:cNvSpPr>
          <p:nvPr/>
        </p:nvSpPr>
        <p:spPr bwMode="auto">
          <a:xfrm>
            <a:off x="10798829" y="6369117"/>
            <a:ext cx="3956772" cy="76353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9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" name="그룹 154">
            <a:extLst>
              <a:ext uri="{FF2B5EF4-FFF2-40B4-BE49-F238E27FC236}">
                <a16:creationId xmlns:a16="http://schemas.microsoft.com/office/drawing/2014/main" id="{4E0147F1-EAF3-AFC1-1EF6-EDFC4C6E0D9C}"/>
              </a:ext>
            </a:extLst>
          </p:cNvPr>
          <p:cNvGrpSpPr/>
          <p:nvPr/>
        </p:nvGrpSpPr>
        <p:grpSpPr>
          <a:xfrm>
            <a:off x="10813737" y="5400895"/>
            <a:ext cx="3992768" cy="794885"/>
            <a:chOff x="5345456" y="4012011"/>
            <a:chExt cx="3992768" cy="926594"/>
          </a:xfrm>
        </p:grpSpPr>
        <p:grpSp>
          <p:nvGrpSpPr>
            <p:cNvPr id="156" name="그룹 155">
              <a:extLst>
                <a:ext uri="{FF2B5EF4-FFF2-40B4-BE49-F238E27FC236}">
                  <a16:creationId xmlns:a16="http://schemas.microsoft.com/office/drawing/2014/main" id="{B704E23C-E8FF-870C-3018-D264C64D6B98}"/>
                </a:ext>
              </a:extLst>
            </p:cNvPr>
            <p:cNvGrpSpPr/>
            <p:nvPr/>
          </p:nvGrpSpPr>
          <p:grpSpPr>
            <a:xfrm flipH="1">
              <a:off x="5345456" y="4012011"/>
              <a:ext cx="3992768" cy="926594"/>
              <a:chOff x="5095244" y="4572745"/>
              <a:chExt cx="4304976" cy="914382"/>
            </a:xfrm>
          </p:grpSpPr>
          <p:grpSp>
            <p:nvGrpSpPr>
              <p:cNvPr id="158" name="그룹 157">
                <a:extLst>
                  <a:ext uri="{FF2B5EF4-FFF2-40B4-BE49-F238E27FC236}">
                    <a16:creationId xmlns:a16="http://schemas.microsoft.com/office/drawing/2014/main" id="{FD2EF581-3E48-45F2-FFF2-E06831945AEA}"/>
                  </a:ext>
                </a:extLst>
              </p:cNvPr>
              <p:cNvGrpSpPr/>
              <p:nvPr/>
            </p:nvGrpSpPr>
            <p:grpSpPr>
              <a:xfrm>
                <a:off x="5095244" y="4572745"/>
                <a:ext cx="923685" cy="800447"/>
                <a:chOff x="5095244" y="4788769"/>
                <a:chExt cx="923685" cy="800447"/>
              </a:xfrm>
            </p:grpSpPr>
            <p:pic>
              <p:nvPicPr>
                <p:cNvPr id="160" name="그래픽 159" descr="남자 옆모습 단색으로 채워진">
                  <a:extLst>
                    <a:ext uri="{FF2B5EF4-FFF2-40B4-BE49-F238E27FC236}">
                      <a16:creationId xmlns:a16="http://schemas.microsoft.com/office/drawing/2014/main" id="{1FE82BE8-C672-2334-7E6E-75CEC68CF6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81624" y="4788769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E5E2B7A0-9F8A-553A-359D-FA5A4F945743}"/>
                    </a:ext>
                  </a:extLst>
                </p:cNvPr>
                <p:cNvSpPr txBox="1"/>
                <p:nvPr/>
              </p:nvSpPr>
              <p:spPr bwMode="auto">
                <a:xfrm>
                  <a:off x="5095244" y="5373216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배터리 </a:t>
                  </a:r>
                  <a: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A</a:t>
                  </a: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사</a:t>
                  </a:r>
                  <a:b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</a:br>
                  <a: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IT</a:t>
                  </a: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담당자</a:t>
                  </a:r>
                </a:p>
              </p:txBody>
            </p:sp>
          </p:grpSp>
          <p:sp>
            <p:nvSpPr>
              <p:cNvPr id="159" name="말풍선: 모서리가 둥근 사각형 158">
                <a:extLst>
                  <a:ext uri="{FF2B5EF4-FFF2-40B4-BE49-F238E27FC236}">
                    <a16:creationId xmlns:a16="http://schemas.microsoft.com/office/drawing/2014/main" id="{327E4A16-171D-3E31-0732-E98187338A7B}"/>
                  </a:ext>
                </a:extLst>
              </p:cNvPr>
              <p:cNvSpPr/>
              <p:nvPr/>
            </p:nvSpPr>
            <p:spPr>
              <a:xfrm>
                <a:off x="6326894" y="4590818"/>
                <a:ext cx="3073326" cy="896309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8D9C548E-F6EF-3C54-7F69-F0E17C9FD31E}"/>
                </a:ext>
              </a:extLst>
            </p:cNvPr>
            <p:cNvSpPr txBox="1"/>
            <p:nvPr/>
          </p:nvSpPr>
          <p:spPr>
            <a:xfrm>
              <a:off x="5520977" y="4051993"/>
              <a:ext cx="2649726" cy="37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89D6523C-6C27-C249-6166-C872B61B48DD}"/>
              </a:ext>
            </a:extLst>
          </p:cNvPr>
          <p:cNvSpPr txBox="1"/>
          <p:nvPr/>
        </p:nvSpPr>
        <p:spPr>
          <a:xfrm>
            <a:off x="10927168" y="5409567"/>
            <a:ext cx="2649726" cy="825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시스템 로직과 성능을 사전에 검증해서 </a:t>
            </a:r>
            <a:r>
              <a:rPr lang="ko-KR" altLang="en-US" sz="1100" b="1" i="1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셋업 테스트와 </a:t>
            </a:r>
            <a:r>
              <a:rPr lang="en-US" altLang="ko-KR" sz="1100" b="1" i="1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Ramp-up </a:t>
            </a:r>
            <a:r>
              <a:rPr lang="ko-KR" altLang="en-US" sz="1100" b="1" i="1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기간을 크게 단축</a:t>
            </a:r>
            <a:r>
              <a:rPr lang="ko-KR" altLang="en-US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할 수 있었습니다</a:t>
            </a:r>
            <a:r>
              <a:rPr lang="en-US" altLang="ko-KR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.”</a:t>
            </a:r>
            <a:r>
              <a:rPr lang="ko-KR" altLang="en-US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23C8119B-0AE7-E3FA-0907-FCDA31A7D836}"/>
              </a:ext>
            </a:extLst>
          </p:cNvPr>
          <p:cNvGrpSpPr/>
          <p:nvPr/>
        </p:nvGrpSpPr>
        <p:grpSpPr>
          <a:xfrm>
            <a:off x="10586671" y="4490101"/>
            <a:ext cx="4313823" cy="852358"/>
            <a:chOff x="5098992" y="878644"/>
            <a:chExt cx="4313823" cy="943426"/>
          </a:xfrm>
        </p:grpSpPr>
        <p:grpSp>
          <p:nvGrpSpPr>
            <p:cNvPr id="164" name="그룹 163">
              <a:extLst>
                <a:ext uri="{FF2B5EF4-FFF2-40B4-BE49-F238E27FC236}">
                  <a16:creationId xmlns:a16="http://schemas.microsoft.com/office/drawing/2014/main" id="{3518365F-10EE-88EA-A8DB-39760D1831D8}"/>
                </a:ext>
              </a:extLst>
            </p:cNvPr>
            <p:cNvGrpSpPr/>
            <p:nvPr/>
          </p:nvGrpSpPr>
          <p:grpSpPr>
            <a:xfrm>
              <a:off x="5098992" y="878644"/>
              <a:ext cx="4301228" cy="903334"/>
              <a:chOff x="5098992" y="4561131"/>
              <a:chExt cx="4301228" cy="891428"/>
            </a:xfrm>
          </p:grpSpPr>
          <p:grpSp>
            <p:nvGrpSpPr>
              <p:cNvPr id="166" name="그룹 165">
                <a:extLst>
                  <a:ext uri="{FF2B5EF4-FFF2-40B4-BE49-F238E27FC236}">
                    <a16:creationId xmlns:a16="http://schemas.microsoft.com/office/drawing/2014/main" id="{CC8F31A0-2733-E8EF-1C45-EE3BBB1014B8}"/>
                  </a:ext>
                </a:extLst>
              </p:cNvPr>
              <p:cNvGrpSpPr/>
              <p:nvPr/>
            </p:nvGrpSpPr>
            <p:grpSpPr>
              <a:xfrm>
                <a:off x="5098992" y="4653136"/>
                <a:ext cx="923685" cy="697862"/>
                <a:chOff x="5098992" y="4869160"/>
                <a:chExt cx="923685" cy="697862"/>
              </a:xfrm>
            </p:grpSpPr>
            <p:pic>
              <p:nvPicPr>
                <p:cNvPr id="168" name="그래픽 167" descr="남자 옆모습 단색으로 채워진">
                  <a:extLst>
                    <a:ext uri="{FF2B5EF4-FFF2-40B4-BE49-F238E27FC236}">
                      <a16:creationId xmlns:a16="http://schemas.microsoft.com/office/drawing/2014/main" id="{FD1E1455-50D2-0EB5-552D-48D10B578C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3201" y="4869160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AE30B1B7-71B8-1483-B634-48E4716F6921}"/>
                    </a:ext>
                  </a:extLst>
                </p:cNvPr>
                <p:cNvSpPr txBox="1"/>
                <p:nvPr/>
              </p:nvSpPr>
              <p:spPr bwMode="auto">
                <a:xfrm>
                  <a:off x="5098992" y="5351022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배터리 </a:t>
                  </a:r>
                  <a: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A</a:t>
                  </a: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사 </a:t>
                  </a:r>
                  <a: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PI</a:t>
                  </a:r>
                  <a:endParaRPr lang="ko-KR" altLang="en-US" sz="900" b="1" spc="-20" dirty="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7" name="말풍선: 모서리가 둥근 사각형 166">
                <a:extLst>
                  <a:ext uri="{FF2B5EF4-FFF2-40B4-BE49-F238E27FC236}">
                    <a16:creationId xmlns:a16="http://schemas.microsoft.com/office/drawing/2014/main" id="{A3A3B232-9912-9B90-A795-2AF5EEC19E0B}"/>
                  </a:ext>
                </a:extLst>
              </p:cNvPr>
              <p:cNvSpPr/>
              <p:nvPr/>
            </p:nvSpPr>
            <p:spPr>
              <a:xfrm>
                <a:off x="6326894" y="4561131"/>
                <a:ext cx="3073326" cy="891428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A06CF508-BF01-1B5D-67DF-1E3807FACB12}"/>
                </a:ext>
              </a:extLst>
            </p:cNvPr>
            <p:cNvSpPr txBox="1"/>
            <p:nvPr/>
          </p:nvSpPr>
          <p:spPr>
            <a:xfrm>
              <a:off x="6435807" y="908249"/>
              <a:ext cx="2977008" cy="9138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물동량이 </a:t>
              </a:r>
              <a:r>
                <a:rPr lang="en-US" altLang="ko-KR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2</a:t>
              </a: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배로 늘어나는 상황을 미리 테스트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해 물류 정체 원인을 발견하고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배치 지연 문제까지 사전에 해결할 수 있었어요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70" name="그룹 169">
            <a:extLst>
              <a:ext uri="{FF2B5EF4-FFF2-40B4-BE49-F238E27FC236}">
                <a16:creationId xmlns:a16="http://schemas.microsoft.com/office/drawing/2014/main" id="{AD8F02F9-C513-D04D-66A6-030473F49DCC}"/>
              </a:ext>
            </a:extLst>
          </p:cNvPr>
          <p:cNvGrpSpPr/>
          <p:nvPr/>
        </p:nvGrpSpPr>
        <p:grpSpPr>
          <a:xfrm>
            <a:off x="11023385" y="1274504"/>
            <a:ext cx="3637747" cy="2102200"/>
            <a:chOff x="10842542" y="1206783"/>
            <a:chExt cx="3974019" cy="2296527"/>
          </a:xfrm>
        </p:grpSpPr>
        <p:pic>
          <p:nvPicPr>
            <p:cNvPr id="171" name="그림 170">
              <a:extLst>
                <a:ext uri="{FF2B5EF4-FFF2-40B4-BE49-F238E27FC236}">
                  <a16:creationId xmlns:a16="http://schemas.microsoft.com/office/drawing/2014/main" id="{E4E22C12-8E51-0589-7A78-BF7C4A905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376561" y="1206783"/>
              <a:ext cx="1440000" cy="116297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72" name="그림 171">
              <a:extLst>
                <a:ext uri="{FF2B5EF4-FFF2-40B4-BE49-F238E27FC236}">
                  <a16:creationId xmlns:a16="http://schemas.microsoft.com/office/drawing/2014/main" id="{D814FB87-925C-2E27-772A-26B832177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376561" y="2498900"/>
              <a:ext cx="1440000" cy="100441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73" name="그림 172">
              <a:extLst>
                <a:ext uri="{FF2B5EF4-FFF2-40B4-BE49-F238E27FC236}">
                  <a16:creationId xmlns:a16="http://schemas.microsoft.com/office/drawing/2014/main" id="{6AE03EE4-2789-4199-D3F4-D312EFAC3E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70" r="31790"/>
            <a:stretch/>
          </p:blipFill>
          <p:spPr>
            <a:xfrm>
              <a:off x="10842542" y="1207803"/>
              <a:ext cx="2508915" cy="229550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10FEEA7E-B7EB-9B58-1715-44FF7184D230}"/>
              </a:ext>
            </a:extLst>
          </p:cNvPr>
          <p:cNvSpPr txBox="1"/>
          <p:nvPr/>
        </p:nvSpPr>
        <p:spPr>
          <a:xfrm>
            <a:off x="11140801" y="3082338"/>
            <a:ext cx="2010487" cy="24622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r">
              <a:defRPr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r>
              <a:rPr lang="ko-KR" altLang="en-US" sz="1000" b="1" dirty="0">
                <a:highlight>
                  <a:srgbClr val="ECECEC"/>
                </a:highlight>
              </a:rPr>
              <a:t>물류 흐름 및 </a:t>
            </a:r>
            <a:r>
              <a:rPr lang="en-US" altLang="ko-KR" sz="1000" b="1" dirty="0">
                <a:highlight>
                  <a:srgbClr val="ECECEC"/>
                </a:highlight>
              </a:rPr>
              <a:t>Capa.</a:t>
            </a:r>
            <a:r>
              <a:rPr lang="ko-KR" altLang="en-US" sz="1000" b="1" dirty="0">
                <a:highlight>
                  <a:srgbClr val="ECECEC"/>
                </a:highlight>
              </a:rPr>
              <a:t> 검증 시뮬레이션</a:t>
            </a:r>
          </a:p>
        </p:txBody>
      </p:sp>
      <p:grpSp>
        <p:nvGrpSpPr>
          <p:cNvPr id="175" name="그룹 174">
            <a:extLst>
              <a:ext uri="{FF2B5EF4-FFF2-40B4-BE49-F238E27FC236}">
                <a16:creationId xmlns:a16="http://schemas.microsoft.com/office/drawing/2014/main" id="{97FD1A59-0C10-9C42-E208-91F6665F0B78}"/>
              </a:ext>
            </a:extLst>
          </p:cNvPr>
          <p:cNvGrpSpPr/>
          <p:nvPr/>
        </p:nvGrpSpPr>
        <p:grpSpPr>
          <a:xfrm>
            <a:off x="865372" y="5179473"/>
            <a:ext cx="3760318" cy="911459"/>
            <a:chOff x="505490" y="2368305"/>
            <a:chExt cx="4015462" cy="1420735"/>
          </a:xfrm>
        </p:grpSpPr>
        <p:sp>
          <p:nvSpPr>
            <p:cNvPr id="176" name="AutoShape 11">
              <a:extLst>
                <a:ext uri="{FF2B5EF4-FFF2-40B4-BE49-F238E27FC236}">
                  <a16:creationId xmlns:a16="http://schemas.microsoft.com/office/drawing/2014/main" id="{A0ACDFF3-1CB5-B207-1BAA-8742BFD00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657" y="2693910"/>
              <a:ext cx="881079" cy="772762"/>
            </a:xfrm>
            <a:prstGeom prst="roundRect">
              <a:avLst>
                <a:gd name="adj" fmla="val 9491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12700" algn="ctr">
              <a:solidFill>
                <a:srgbClr val="B2B2B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kumimoji="1" sz="1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AutoNum type="arabicPeriod"/>
                <a:tabLst>
                  <a:tab pos="93663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1746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26828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latinLnBrk="0" hangingPunct="1">
                <a:spcBef>
                  <a:spcPct val="0"/>
                </a:spcBef>
                <a:buFont typeface="Wingdings" pitchFamily="2" charset="2"/>
                <a:buNone/>
                <a:defRPr/>
              </a:pPr>
              <a:r>
                <a:rPr lang="ko-KR" altLang="en-US" sz="1000" b="1" u="sng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검증</a:t>
              </a:r>
              <a:endParaRPr lang="en-US" altLang="ko-KR" sz="1000" b="1" u="sng" kern="0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eaLnBrk="1" latinLnBrk="0" hangingPunct="1">
                <a:spcBef>
                  <a:spcPct val="0"/>
                </a:spcBef>
                <a:buFont typeface="Wingdings" pitchFamily="2" charset="2"/>
                <a:buNone/>
                <a:defRPr/>
              </a:pPr>
              <a:r>
                <a:rPr lang="en-US" altLang="ko-KR" sz="1000" b="1" u="sng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Simulation</a:t>
              </a:r>
            </a:p>
          </p:txBody>
        </p:sp>
        <p:sp>
          <p:nvSpPr>
            <p:cNvPr id="177" name="AutoShape 11">
              <a:extLst>
                <a:ext uri="{FF2B5EF4-FFF2-40B4-BE49-F238E27FC236}">
                  <a16:creationId xmlns:a16="http://schemas.microsoft.com/office/drawing/2014/main" id="{B74420BE-AA5A-B715-D545-6E82DEF05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834" y="2693910"/>
              <a:ext cx="1025096" cy="772762"/>
            </a:xfrm>
            <a:prstGeom prst="roundRect">
              <a:avLst>
                <a:gd name="adj" fmla="val 9491"/>
              </a:avLst>
            </a:prstGeom>
            <a:solidFill>
              <a:sysClr val="window" lastClr="FFFFFF"/>
            </a:solidFill>
            <a:ln w="12700" algn="ctr">
              <a:solidFill>
                <a:srgbClr val="B2B2B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§"/>
                <a:defRPr kumimoji="1" sz="1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AutoNum type="arabicPeriod"/>
                <a:tabLst>
                  <a:tab pos="93663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1746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26828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363538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latinLnBrk="0" hangingPunct="1">
                <a:spcBef>
                  <a:spcPct val="0"/>
                </a:spcBef>
                <a:buFont typeface="Wingdings" pitchFamily="2" charset="2"/>
                <a:buNone/>
                <a:defRPr/>
              </a:pPr>
              <a:r>
                <a:rPr lang="ko-KR" altLang="en-US" sz="1000" b="1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결과 분석</a:t>
              </a:r>
              <a:endParaRPr lang="en-US" altLang="ko-KR" sz="1000" b="1" kern="0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eaLnBrk="1" latinLnBrk="0" hangingPunct="1">
                <a:spcBef>
                  <a:spcPct val="0"/>
                </a:spcBef>
                <a:buFont typeface="Wingdings" pitchFamily="2" charset="2"/>
                <a:buNone/>
                <a:defRPr/>
              </a:pPr>
              <a:r>
                <a:rPr lang="ko-KR" altLang="en-US" sz="1000" b="1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 반영</a:t>
              </a:r>
              <a:endParaRPr lang="en-US" altLang="ko-KR" sz="1000" b="1" kern="0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8" name="이등변 삼각형 177">
              <a:extLst>
                <a:ext uri="{FF2B5EF4-FFF2-40B4-BE49-F238E27FC236}">
                  <a16:creationId xmlns:a16="http://schemas.microsoft.com/office/drawing/2014/main" id="{6430B590-32BB-636C-8789-DB70701A1ACB}"/>
                </a:ext>
              </a:extLst>
            </p:cNvPr>
            <p:cNvSpPr/>
            <p:nvPr/>
          </p:nvSpPr>
          <p:spPr>
            <a:xfrm rot="5400000">
              <a:off x="2887371" y="3018528"/>
              <a:ext cx="588746" cy="12010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A2C8283-ED12-1DDB-5BD6-81A84AF00EAC}"/>
                </a:ext>
              </a:extLst>
            </p:cNvPr>
            <p:cNvSpPr txBox="1"/>
            <p:nvPr/>
          </p:nvSpPr>
          <p:spPr bwMode="auto">
            <a:xfrm>
              <a:off x="505490" y="2368305"/>
              <a:ext cx="1007769" cy="23620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square" lIns="0" tIns="36000" rIns="0" bIns="0" rtlCol="0" anchor="ctr">
              <a:noAutofit/>
            </a:bodyPr>
            <a:lstStyle/>
            <a:p>
              <a:pPr algn="ctr" eaLnBrk="1" latinLnBrk="1" hangingPunct="1"/>
              <a:r>
                <a:rPr lang="ko-KR" altLang="en-US" sz="1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생산계획</a:t>
              </a:r>
              <a:endParaRPr kumimoji="0" lang="ko-KR" altLang="en-US" sz="10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C09C3A1-9083-A188-11C8-B867A31ECA8D}"/>
                </a:ext>
              </a:extLst>
            </p:cNvPr>
            <p:cNvSpPr txBox="1"/>
            <p:nvPr/>
          </p:nvSpPr>
          <p:spPr bwMode="auto">
            <a:xfrm>
              <a:off x="505490" y="2740907"/>
              <a:ext cx="1007769" cy="23620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square" lIns="0" tIns="36000" rIns="0" bIns="0" rtlCol="0" anchor="ctr">
              <a:noAutofit/>
            </a:bodyPr>
            <a:lstStyle/>
            <a:p>
              <a:pPr algn="ctr" eaLnBrk="1" latinLnBrk="1" hangingPunct="1"/>
              <a:r>
                <a:rPr lang="ko-KR" altLang="en-US" sz="100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운영방안</a:t>
              </a:r>
              <a:endParaRPr kumimoji="0" lang="ko-KR" altLang="en-US" sz="1000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450517F3-33D9-715B-50A8-27AF987C7CCB}"/>
                </a:ext>
              </a:extLst>
            </p:cNvPr>
            <p:cNvSpPr txBox="1"/>
            <p:nvPr/>
          </p:nvSpPr>
          <p:spPr bwMode="auto">
            <a:xfrm>
              <a:off x="505490" y="3113509"/>
              <a:ext cx="1007769" cy="23620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square" lIns="0" tIns="36000" rIns="0" bIns="0" rtlCol="0" anchor="ctr">
              <a:noAutofit/>
            </a:bodyPr>
            <a:lstStyle/>
            <a:p>
              <a:pPr algn="ctr" eaLnBrk="1" latinLnBrk="1" hangingPunct="1"/>
              <a:r>
                <a:rPr lang="ko-KR" altLang="en-US" sz="1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설비사양</a:t>
              </a:r>
              <a:endParaRPr kumimoji="0" lang="ko-KR" altLang="en-US" sz="10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9317C209-368E-3F96-0FAA-9B212CDD9630}"/>
                </a:ext>
              </a:extLst>
            </p:cNvPr>
            <p:cNvSpPr txBox="1"/>
            <p:nvPr/>
          </p:nvSpPr>
          <p:spPr bwMode="auto">
            <a:xfrm>
              <a:off x="505490" y="3486110"/>
              <a:ext cx="1007769" cy="23620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square" lIns="0" tIns="36000" rIns="0" bIns="0" rtlCol="0" anchor="ctr">
              <a:noAutofit/>
            </a:bodyPr>
            <a:lstStyle/>
            <a:p>
              <a:pPr algn="ctr" eaLnBrk="1" latinLnBrk="1" hangingPunct="1"/>
              <a:r>
                <a:rPr lang="ko-KR" altLang="en-US" sz="1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작업방법</a:t>
              </a:r>
              <a:endParaRPr kumimoji="0" lang="ko-KR" altLang="en-US" sz="10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83" name="꺾인 연결선 29">
              <a:extLst>
                <a:ext uri="{FF2B5EF4-FFF2-40B4-BE49-F238E27FC236}">
                  <a16:creationId xmlns:a16="http://schemas.microsoft.com/office/drawing/2014/main" id="{B9F873E9-3714-575E-6F66-52C7A90CE524}"/>
                </a:ext>
              </a:extLst>
            </p:cNvPr>
            <p:cNvCxnSpPr>
              <a:stCxn id="179" idx="3"/>
              <a:endCxn id="176" idx="1"/>
            </p:cNvCxnSpPr>
            <p:nvPr/>
          </p:nvCxnSpPr>
          <p:spPr>
            <a:xfrm>
              <a:off x="1513259" y="2486408"/>
              <a:ext cx="504398" cy="593883"/>
            </a:xfrm>
            <a:prstGeom prst="bentConnector3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꺾인 연결선 30">
              <a:extLst>
                <a:ext uri="{FF2B5EF4-FFF2-40B4-BE49-F238E27FC236}">
                  <a16:creationId xmlns:a16="http://schemas.microsoft.com/office/drawing/2014/main" id="{5E6135BA-5C30-8335-9CAF-D0BF4894B154}"/>
                </a:ext>
              </a:extLst>
            </p:cNvPr>
            <p:cNvCxnSpPr>
              <a:stCxn id="180" idx="3"/>
              <a:endCxn id="176" idx="1"/>
            </p:cNvCxnSpPr>
            <p:nvPr/>
          </p:nvCxnSpPr>
          <p:spPr>
            <a:xfrm>
              <a:off x="1513259" y="2859010"/>
              <a:ext cx="504398" cy="221281"/>
            </a:xfrm>
            <a:prstGeom prst="bentConnector3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꺾인 연결선 31">
              <a:extLst>
                <a:ext uri="{FF2B5EF4-FFF2-40B4-BE49-F238E27FC236}">
                  <a16:creationId xmlns:a16="http://schemas.microsoft.com/office/drawing/2014/main" id="{9A1087AD-F2F9-C688-2482-F60BFE5312CE}"/>
                </a:ext>
              </a:extLst>
            </p:cNvPr>
            <p:cNvCxnSpPr>
              <a:stCxn id="181" idx="3"/>
              <a:endCxn id="176" idx="1"/>
            </p:cNvCxnSpPr>
            <p:nvPr/>
          </p:nvCxnSpPr>
          <p:spPr>
            <a:xfrm flipV="1">
              <a:off x="1513259" y="3080291"/>
              <a:ext cx="504398" cy="151321"/>
            </a:xfrm>
            <a:prstGeom prst="bentConnector3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꺾인 연결선 32">
              <a:extLst>
                <a:ext uri="{FF2B5EF4-FFF2-40B4-BE49-F238E27FC236}">
                  <a16:creationId xmlns:a16="http://schemas.microsoft.com/office/drawing/2014/main" id="{C35B8F95-990D-92CC-A67B-7666B47DCB4F}"/>
                </a:ext>
              </a:extLst>
            </p:cNvPr>
            <p:cNvCxnSpPr>
              <a:stCxn id="182" idx="3"/>
              <a:endCxn id="176" idx="1"/>
            </p:cNvCxnSpPr>
            <p:nvPr/>
          </p:nvCxnSpPr>
          <p:spPr>
            <a:xfrm flipV="1">
              <a:off x="1513259" y="3080291"/>
              <a:ext cx="504398" cy="523922"/>
            </a:xfrm>
            <a:prstGeom prst="bentConnector3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7" name="그림 186">
              <a:extLst>
                <a:ext uri="{FF2B5EF4-FFF2-40B4-BE49-F238E27FC236}">
                  <a16:creationId xmlns:a16="http://schemas.microsoft.com/office/drawing/2014/main" id="{4FF7F4FE-05A1-407A-230B-4A24AD3A3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946134" y="3364630"/>
              <a:ext cx="574818" cy="352958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pic>
          <p:nvPicPr>
            <p:cNvPr id="188" name="그림 187">
              <a:extLst>
                <a:ext uri="{FF2B5EF4-FFF2-40B4-BE49-F238E27FC236}">
                  <a16:creationId xmlns:a16="http://schemas.microsoft.com/office/drawing/2014/main" id="{DE2C1415-7D26-0B5F-5AB2-010C6B590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79276" y="3364629"/>
              <a:ext cx="324484" cy="352959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grpSp>
          <p:nvGrpSpPr>
            <p:cNvPr id="189" name="그룹 188">
              <a:extLst>
                <a:ext uri="{FF2B5EF4-FFF2-40B4-BE49-F238E27FC236}">
                  <a16:creationId xmlns:a16="http://schemas.microsoft.com/office/drawing/2014/main" id="{B8159A6B-67AE-8963-E920-C999F3C3B1DE}"/>
                </a:ext>
              </a:extLst>
            </p:cNvPr>
            <p:cNvGrpSpPr/>
            <p:nvPr/>
          </p:nvGrpSpPr>
          <p:grpSpPr>
            <a:xfrm>
              <a:off x="2473620" y="3286290"/>
              <a:ext cx="528801" cy="502750"/>
              <a:chOff x="2768129" y="3689807"/>
              <a:chExt cx="568070" cy="568070"/>
            </a:xfrm>
          </p:grpSpPr>
          <p:pic>
            <p:nvPicPr>
              <p:cNvPr id="190" name="그림 189">
                <a:extLst>
                  <a:ext uri="{FF2B5EF4-FFF2-40B4-BE49-F238E27FC236}">
                    <a16:creationId xmlns:a16="http://schemas.microsoft.com/office/drawing/2014/main" id="{8E8D5B1B-94E5-3817-7D72-B7157B5F5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68129" y="3689807"/>
                <a:ext cx="568070" cy="568070"/>
              </a:xfrm>
              <a:prstGeom prst="rect">
                <a:avLst/>
              </a:prstGeom>
            </p:spPr>
          </p:pic>
          <p:pic>
            <p:nvPicPr>
              <p:cNvPr id="191" name="그림 190">
                <a:extLst>
                  <a:ext uri="{FF2B5EF4-FFF2-40B4-BE49-F238E27FC236}">
                    <a16:creationId xmlns:a16="http://schemas.microsoft.com/office/drawing/2014/main" id="{8672D9DC-4120-7855-0DD0-616A5EB676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24741" y="3761825"/>
                <a:ext cx="372076" cy="272013"/>
              </a:xfrm>
              <a:prstGeom prst="rect">
                <a:avLst/>
              </a:prstGeom>
            </p:spPr>
          </p:pic>
        </p:grpSp>
      </p:grp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BB0D2CEB-871D-31DD-344F-ADF067220DD5}"/>
              </a:ext>
            </a:extLst>
          </p:cNvPr>
          <p:cNvSpPr/>
          <p:nvPr/>
        </p:nvSpPr>
        <p:spPr>
          <a:xfrm>
            <a:off x="10798829" y="3577319"/>
            <a:ext cx="4035898" cy="724164"/>
          </a:xfrm>
          <a:prstGeom prst="rect">
            <a:avLst/>
          </a:prstGeom>
        </p:spPr>
        <p:txBody>
          <a:bodyPr wrap="square" rIns="32745">
            <a:spAutoFit/>
          </a:bodyPr>
          <a:lstStyle/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</a:t>
            </a: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Capa 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검증 및 </a:t>
            </a: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Neck 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식별 → </a:t>
            </a:r>
            <a:r>
              <a:rPr lang="ko-KR" altLang="en-US" sz="1100" b="1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개선을 통해 생산량 ↑</a:t>
            </a:r>
            <a:endParaRPr lang="en-US" altLang="ko-KR" sz="1100" b="1" dirty="0">
              <a:solidFill>
                <a:srgbClr val="A5002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설비 </a:t>
            </a: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Capa 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검증 및 적정 설비 수 산출 → </a:t>
            </a:r>
            <a:r>
              <a:rPr lang="ko-KR" altLang="en-US" sz="1100" b="1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투자비 절감</a:t>
            </a:r>
            <a:endParaRPr lang="en-US" altLang="ko-KR" sz="1100" b="1" dirty="0">
              <a:solidFill>
                <a:srgbClr val="A5002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흐름 최적화 → </a:t>
            </a:r>
            <a:r>
              <a:rPr lang="ko-KR" altLang="en-US" sz="1100" b="1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공정설비 가동률 ↑</a:t>
            </a:r>
            <a:r>
              <a:rPr lang="en-US" altLang="ko-KR" sz="1100" b="1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100" b="1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</a:t>
            </a:r>
            <a:r>
              <a:rPr lang="en-US" altLang="ko-KR" sz="1100" b="1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Throughput ↑</a:t>
            </a:r>
          </a:p>
        </p:txBody>
      </p:sp>
    </p:spTree>
    <p:extLst>
      <p:ext uri="{BB962C8B-B14F-4D97-AF65-F5344CB8AC3E}">
        <p14:creationId xmlns:p14="http://schemas.microsoft.com/office/powerpoint/2010/main" val="3549314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389</Words>
  <Application>Microsoft Office PowerPoint</Application>
  <PresentationFormat>사용자 지정</PresentationFormat>
  <Paragraphs>64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