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56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56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C4685-5B17-B65A-3A5E-C45A7A719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015FD48-AC4C-D837-008C-9F671DF0B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908B596-3286-B09B-C836-1BBD86F8E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EA942A-E396-33B4-5E7C-69A3EA0190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4492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6CCEF-1064-5B49-B827-F728B791D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">
            <a:extLst>
              <a:ext uri="{FF2B5EF4-FFF2-40B4-BE49-F238E27FC236}">
                <a16:creationId xmlns:a16="http://schemas.microsoft.com/office/drawing/2014/main" id="{68282803-4C74-554E-F803-EA02E4624DF4}"/>
              </a:ext>
            </a:extLst>
          </p:cNvPr>
          <p:cNvSpPr/>
          <p:nvPr/>
        </p:nvSpPr>
        <p:spPr>
          <a:xfrm>
            <a:off x="10515896" y="836430"/>
            <a:ext cx="4536512" cy="644860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 dirty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3D28503-DC9A-C25D-2C3A-30B1F3693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7-1)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컨셉 설계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자동화 컨설팅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) 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Concept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설계로 구체적인 공장 자동화 청사진 확보”</a:t>
            </a: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CAB771D7-5BFD-9E3B-6EFF-148B57862A81}"/>
              </a:ext>
            </a:extLst>
          </p:cNvPr>
          <p:cNvSpPr/>
          <p:nvPr/>
        </p:nvSpPr>
        <p:spPr>
          <a:xfrm>
            <a:off x="425288" y="801688"/>
            <a:ext cx="4536512" cy="648334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751B5ABF-2564-B295-E630-B766E37438A0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8D1CAAB9-6574-7C90-D5B5-582E1811C268}"/>
              </a:ext>
            </a:extLst>
          </p:cNvPr>
          <p:cNvGrpSpPr/>
          <p:nvPr/>
        </p:nvGrpSpPr>
        <p:grpSpPr>
          <a:xfrm>
            <a:off x="421941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06E1AD5A-B00C-1A99-F56E-66874430CAA9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컨셉 설계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컨설팅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B2425E76-EB85-7B4D-BC5B-F7620BA3A2A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FA722B4F-A778-0ABE-D712-EE35FDD5A52A}"/>
              </a:ext>
            </a:extLst>
          </p:cNvPr>
          <p:cNvGrpSpPr/>
          <p:nvPr/>
        </p:nvGrpSpPr>
        <p:grpSpPr>
          <a:xfrm>
            <a:off x="5460030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46D72C99-62DE-6404-364C-742046189232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컨셉 설계는 무엇이고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어떻게 이루어지나요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C4621E48-F92F-7119-647D-E409ECF5B61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DDE00E79-3CE3-8649-7CB0-55DD3AB4EE26}"/>
              </a:ext>
            </a:extLst>
          </p:cNvPr>
          <p:cNvGrpSpPr/>
          <p:nvPr/>
        </p:nvGrpSpPr>
        <p:grpSpPr>
          <a:xfrm>
            <a:off x="443342" y="6363831"/>
            <a:ext cx="4519457" cy="756373"/>
            <a:chOff x="365888" y="5878870"/>
            <a:chExt cx="4519457" cy="756373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65FD1297-13C5-40AD-8EA9-35D75A9016C7}"/>
                </a:ext>
              </a:extLst>
            </p:cNvPr>
            <p:cNvSpPr/>
            <p:nvPr/>
          </p:nvSpPr>
          <p:spPr>
            <a:xfrm>
              <a:off x="365888" y="6073551"/>
              <a:ext cx="4519457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노후 설비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인력 중심 구조로는</a:t>
              </a:r>
            </a:p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 혁신 통한 미래 경쟁력 확보가 어려움</a:t>
              </a: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A3EA548C-5F82-8AC9-21E0-FCFC84C9B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164C400A-47F7-9185-9D56-C7040511031E}"/>
              </a:ext>
            </a:extLst>
          </p:cNvPr>
          <p:cNvGrpSpPr/>
          <p:nvPr/>
        </p:nvGrpSpPr>
        <p:grpSpPr>
          <a:xfrm>
            <a:off x="5460030" y="6365352"/>
            <a:ext cx="4519457" cy="756092"/>
            <a:chOff x="5024436" y="6764953"/>
            <a:chExt cx="4519457" cy="756092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9B793996-FB29-B8C3-35FF-75AAE0A4DDAE}"/>
                </a:ext>
              </a:extLst>
            </p:cNvPr>
            <p:cNvSpPr/>
            <p:nvPr/>
          </p:nvSpPr>
          <p:spPr>
            <a:xfrm>
              <a:off x="5024436" y="6959353"/>
              <a:ext cx="4519457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Concept 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사양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 도면 및 운영 시나리오로</a:t>
              </a:r>
              <a:endPara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구체적이고 체계적인 스마트 팩토리 시스템 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Blueprint 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제공</a:t>
              </a: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8F9C6BA3-7F29-DD94-16EF-3D138AE02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AB43C347-01C5-106F-14E6-CEFE12E83E81}"/>
              </a:ext>
            </a:extLst>
          </p:cNvPr>
          <p:cNvGrpSpPr/>
          <p:nvPr/>
        </p:nvGrpSpPr>
        <p:grpSpPr>
          <a:xfrm>
            <a:off x="10515896" y="83643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83E59357-9FB0-22BD-AE19-B9C1FEC0173D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컨셉 설계로 무엇이 좋아지나요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9767DDB4-9853-33C7-A0E0-81BF9088DA6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A15E2F5C-3974-8774-406C-9A8B7825BCFE}"/>
              </a:ext>
            </a:extLst>
          </p:cNvPr>
          <p:cNvSpPr/>
          <p:nvPr/>
        </p:nvSpPr>
        <p:spPr>
          <a:xfrm>
            <a:off x="10511264" y="6423001"/>
            <a:ext cx="4519457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구체화된 자동화 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Concept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청사진 확보를 통해</a:t>
            </a: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체계적인 추진 계획 및 투자 전략 수립 가능</a:t>
            </a: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2E6AAB43-8EF9-38B3-A4DE-109E61F524C2}"/>
              </a:ext>
            </a:extLst>
          </p:cNvPr>
          <p:cNvSpPr>
            <a:spLocks/>
          </p:cNvSpPr>
          <p:nvPr/>
        </p:nvSpPr>
        <p:spPr bwMode="auto">
          <a:xfrm>
            <a:off x="10792605" y="635278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5" name="Shape 68">
            <a:extLst>
              <a:ext uri="{FF2B5EF4-FFF2-40B4-BE49-F238E27FC236}">
                <a16:creationId xmlns:a16="http://schemas.microsoft.com/office/drawing/2014/main" id="{48FB5322-5563-C75E-4AED-4AE21829BA25}"/>
              </a:ext>
            </a:extLst>
          </p:cNvPr>
          <p:cNvSpPr/>
          <p:nvPr/>
        </p:nvSpPr>
        <p:spPr>
          <a:xfrm>
            <a:off x="10517916" y="1273567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11DF26F-CE15-F548-D62E-0D431DA5B4DC}"/>
              </a:ext>
            </a:extLst>
          </p:cNvPr>
          <p:cNvGrpSpPr/>
          <p:nvPr/>
        </p:nvGrpSpPr>
        <p:grpSpPr>
          <a:xfrm>
            <a:off x="10636433" y="1670172"/>
            <a:ext cx="325081" cy="324000"/>
            <a:chOff x="10507068" y="3041280"/>
            <a:chExt cx="325081" cy="324000"/>
          </a:xfrm>
        </p:grpSpPr>
        <p:sp>
          <p:nvSpPr>
            <p:cNvPr id="49" name="Shape 70">
              <a:extLst>
                <a:ext uri="{FF2B5EF4-FFF2-40B4-BE49-F238E27FC236}">
                  <a16:creationId xmlns:a16="http://schemas.microsoft.com/office/drawing/2014/main" id="{85B141FE-531B-928B-6C3A-50F233DB3AAA}"/>
                </a:ext>
              </a:extLst>
            </p:cNvPr>
            <p:cNvSpPr/>
            <p:nvPr/>
          </p:nvSpPr>
          <p:spPr>
            <a:xfrm>
              <a:off x="10507068" y="304128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0" name="Text 71">
              <a:extLst>
                <a:ext uri="{FF2B5EF4-FFF2-40B4-BE49-F238E27FC236}">
                  <a16:creationId xmlns:a16="http://schemas.microsoft.com/office/drawing/2014/main" id="{982DCE2A-3155-D5E4-435A-48C6FE9BE50E}"/>
                </a:ext>
              </a:extLst>
            </p:cNvPr>
            <p:cNvSpPr/>
            <p:nvPr/>
          </p:nvSpPr>
          <p:spPr>
            <a:xfrm>
              <a:off x="10507068" y="3061158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solidFill>
                    <a:srgbClr val="13233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-120"/>
                </a:rPr>
                <a:t>⚡</a:t>
              </a:r>
              <a:endParaRPr lang="en-US" sz="1155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1" name="Text 72">
            <a:extLst>
              <a:ext uri="{FF2B5EF4-FFF2-40B4-BE49-F238E27FC236}">
                <a16:creationId xmlns:a16="http://schemas.microsoft.com/office/drawing/2014/main" id="{1A69F61F-8FFB-FA4F-F1AF-7D19939D0FBC}"/>
              </a:ext>
            </a:extLst>
          </p:cNvPr>
          <p:cNvSpPr/>
          <p:nvPr/>
        </p:nvSpPr>
        <p:spPr>
          <a:xfrm>
            <a:off x="11054394" y="1579627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100"/>
              </a:spcAft>
            </a:pPr>
            <a:r>
              <a:rPr lang="ko-KR" altLang="en-US" sz="12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시장 선도하는 차별화된 </a:t>
            </a:r>
            <a:r>
              <a:rPr lang="en-US" altLang="ko-KR" sz="12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Smart Factory </a:t>
            </a:r>
            <a:r>
              <a:rPr lang="ko-KR" altLang="en-US" sz="12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경쟁력 </a:t>
            </a:r>
            <a:endParaRPr lang="en-US" sz="1200" b="1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자동화 기반 운영 모델로 품질 안정화 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+ 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인건비 절감</a:t>
            </a:r>
            <a:endParaRPr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미래 확장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라인 증설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변경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) 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시 유연한 대응 체계</a:t>
            </a:r>
          </a:p>
          <a:p>
            <a:pPr marL="171450" indent="-171450"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기존 공장 개선 수준 넘어선 시장 대비 우위 확보 가능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7046A395-FB24-DBDB-FA3E-6FC3D7D5549C}"/>
              </a:ext>
            </a:extLst>
          </p:cNvPr>
          <p:cNvGrpSpPr/>
          <p:nvPr/>
        </p:nvGrpSpPr>
        <p:grpSpPr>
          <a:xfrm>
            <a:off x="10636433" y="2564313"/>
            <a:ext cx="325081" cy="324000"/>
            <a:chOff x="10507068" y="3696000"/>
            <a:chExt cx="325081" cy="324000"/>
          </a:xfrm>
        </p:grpSpPr>
        <p:sp>
          <p:nvSpPr>
            <p:cNvPr id="53" name="Shape 73">
              <a:extLst>
                <a:ext uri="{FF2B5EF4-FFF2-40B4-BE49-F238E27FC236}">
                  <a16:creationId xmlns:a16="http://schemas.microsoft.com/office/drawing/2014/main" id="{ADD0DDBB-4005-4B93-7BEA-DF501BD9D890}"/>
                </a:ext>
              </a:extLst>
            </p:cNvPr>
            <p:cNvSpPr/>
            <p:nvPr/>
          </p:nvSpPr>
          <p:spPr>
            <a:xfrm>
              <a:off x="10507068" y="369600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4" name="Text 74">
              <a:extLst>
                <a:ext uri="{FF2B5EF4-FFF2-40B4-BE49-F238E27FC236}">
                  <a16:creationId xmlns:a16="http://schemas.microsoft.com/office/drawing/2014/main" id="{3E209A2A-4C77-9628-36F1-B89EB8F95545}"/>
                </a:ext>
              </a:extLst>
            </p:cNvPr>
            <p:cNvSpPr/>
            <p:nvPr/>
          </p:nvSpPr>
          <p:spPr>
            <a:xfrm>
              <a:off x="10507068" y="3705939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-120"/>
                </a:rPr>
                <a:t>✔</a:t>
              </a:r>
              <a:endParaRPr lang="en-US" sz="1155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5" name="Text 75">
            <a:extLst>
              <a:ext uri="{FF2B5EF4-FFF2-40B4-BE49-F238E27FC236}">
                <a16:creationId xmlns:a16="http://schemas.microsoft.com/office/drawing/2014/main" id="{77B73DFD-318E-BFF2-F366-B28F5DAB424E}"/>
              </a:ext>
            </a:extLst>
          </p:cNvPr>
          <p:cNvSpPr/>
          <p:nvPr/>
        </p:nvSpPr>
        <p:spPr>
          <a:xfrm>
            <a:off x="11054394" y="2530149"/>
            <a:ext cx="3998281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ko-KR" altLang="en-US" sz="12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투자 의사 결정 명확화 </a:t>
            </a:r>
            <a:endParaRPr lang="en-US" altLang="ko-KR" sz="1200" b="1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적정 솔루션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설비에 대한 실행 로드맵 확보</a:t>
            </a:r>
            <a:endParaRPr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투자 우선 순위와 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ROI·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기대 효과 제시로 의사결정 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Lead Time 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단축</a:t>
            </a: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229D677F-3F6D-4E9E-08F9-7E193AD17C39}"/>
              </a:ext>
            </a:extLst>
          </p:cNvPr>
          <p:cNvGrpSpPr/>
          <p:nvPr/>
        </p:nvGrpSpPr>
        <p:grpSpPr>
          <a:xfrm>
            <a:off x="10636433" y="3420313"/>
            <a:ext cx="325081" cy="324000"/>
            <a:chOff x="10507068" y="4350720"/>
            <a:chExt cx="325081" cy="324000"/>
          </a:xfrm>
        </p:grpSpPr>
        <p:sp>
          <p:nvSpPr>
            <p:cNvPr id="57" name="Shape 76">
              <a:extLst>
                <a:ext uri="{FF2B5EF4-FFF2-40B4-BE49-F238E27FC236}">
                  <a16:creationId xmlns:a16="http://schemas.microsoft.com/office/drawing/2014/main" id="{AF417756-67CC-9E37-D5DD-B968E8DB3291}"/>
                </a:ext>
              </a:extLst>
            </p:cNvPr>
            <p:cNvSpPr/>
            <p:nvPr/>
          </p:nvSpPr>
          <p:spPr>
            <a:xfrm>
              <a:off x="10507068" y="435072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8" name="Text 77">
              <a:extLst>
                <a:ext uri="{FF2B5EF4-FFF2-40B4-BE49-F238E27FC236}">
                  <a16:creationId xmlns:a16="http://schemas.microsoft.com/office/drawing/2014/main" id="{1FA725BD-7F47-5A55-CF39-266DB98A128E}"/>
                </a:ext>
              </a:extLst>
            </p:cNvPr>
            <p:cNvSpPr/>
            <p:nvPr/>
          </p:nvSpPr>
          <p:spPr>
            <a:xfrm>
              <a:off x="10507068" y="4370598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-120"/>
                </a:rPr>
                <a:t>◎</a:t>
              </a:r>
              <a:endParaRPr lang="en-US" sz="1155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9" name="Text 78">
            <a:extLst>
              <a:ext uri="{FF2B5EF4-FFF2-40B4-BE49-F238E27FC236}">
                <a16:creationId xmlns:a16="http://schemas.microsoft.com/office/drawing/2014/main" id="{A43AFB8F-F0D9-433A-1D39-89CE67A45A14}"/>
              </a:ext>
            </a:extLst>
          </p:cNvPr>
          <p:cNvSpPr/>
          <p:nvPr/>
        </p:nvSpPr>
        <p:spPr>
          <a:xfrm>
            <a:off x="11054394" y="3376210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>
              <a:spcAft>
                <a:spcPts val="100"/>
              </a:spcAft>
              <a:buNone/>
            </a:pPr>
            <a:r>
              <a:rPr lang="ko-KR" altLang="en-US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운영 불확실성 해소 및 시행착오 최소화</a:t>
            </a:r>
            <a:endParaRPr lang="en-US" altLang="ko-KR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171450" indent="-171450"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풍부한 제조업 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Know-how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로 구축 후 운영 불확실성 감소</a:t>
            </a:r>
            <a:endParaRPr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운영의 통합 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Blueprint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로 중복 투자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 불일치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조직 간 커뮤니케이션 손실 최소화</a:t>
            </a:r>
            <a:endParaRPr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7" name="AutoShape 5">
            <a:extLst>
              <a:ext uri="{FF2B5EF4-FFF2-40B4-BE49-F238E27FC236}">
                <a16:creationId xmlns:a16="http://schemas.microsoft.com/office/drawing/2014/main" id="{B313847F-3647-178D-C5CB-5CB91A471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217" y="1292645"/>
            <a:ext cx="3501059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노후 설비</a:t>
            </a:r>
            <a:r>
              <a:rPr kumimoji="1" lang="en-US" altLang="ko-KR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, </a:t>
            </a:r>
            <a:r>
              <a:rPr kumimoji="1" lang="ko-KR" altLang="en-US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높은 인력 의존도로 인한 인건비 부담 </a:t>
            </a:r>
            <a:endParaRPr kumimoji="1" lang="en-US" altLang="ko-KR" sz="1200" b="1" kern="0" dirty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5CB9C84C-733C-A256-AD49-E2FEFBA1023D}"/>
              </a:ext>
            </a:extLst>
          </p:cNvPr>
          <p:cNvSpPr/>
          <p:nvPr/>
        </p:nvSpPr>
        <p:spPr bwMode="auto">
          <a:xfrm>
            <a:off x="591460" y="1338319"/>
            <a:ext cx="18881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89" name="AutoShape 5">
            <a:extLst>
              <a:ext uri="{FF2B5EF4-FFF2-40B4-BE49-F238E27FC236}">
                <a16:creationId xmlns:a16="http://schemas.microsoft.com/office/drawing/2014/main" id="{DFB04640-58D2-C959-5EF7-CC55E9215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692" y="1563937"/>
            <a:ext cx="4087171" cy="62670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설비 노후화로 예기치 않은 다운타임 증가</a:t>
            </a:r>
            <a:endParaRPr kumimoji="1" lang="en-US" altLang="ko-KR" sz="1200" kern="0" dirty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핵심 공정이 숙련 인력에 과도하게 의존</a:t>
            </a:r>
            <a:endParaRPr kumimoji="1" lang="en-US" altLang="ko-KR" sz="1200" kern="0" dirty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수작업 인한 공정 표준화 수준이 낮아 </a:t>
            </a:r>
            <a:r>
              <a:rPr kumimoji="1" lang="en-US" altLang="ko-KR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Tact Time </a:t>
            </a: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관리가 어려움</a:t>
            </a:r>
          </a:p>
        </p:txBody>
      </p:sp>
      <p:sp>
        <p:nvSpPr>
          <p:cNvPr id="91" name="AutoShape 5">
            <a:extLst>
              <a:ext uri="{FF2B5EF4-FFF2-40B4-BE49-F238E27FC236}">
                <a16:creationId xmlns:a16="http://schemas.microsoft.com/office/drawing/2014/main" id="{68B3E881-A8B6-9E9D-F2D4-AFA23853F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704" y="2391264"/>
            <a:ext cx="3614926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숙련도 편차에 따른 품질 안정성</a:t>
            </a:r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·</a:t>
            </a:r>
            <a:r>
              <a:rPr lang="ko-KR" altLang="en-US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생산성 저하 </a:t>
            </a:r>
            <a:endParaRPr kumimoji="1" lang="en-US" altLang="ko-KR" sz="1200" b="1" kern="0" dirty="0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705099F7-1334-7934-57C9-72EB61CB7BD6}"/>
              </a:ext>
            </a:extLst>
          </p:cNvPr>
          <p:cNvSpPr/>
          <p:nvPr/>
        </p:nvSpPr>
        <p:spPr bwMode="auto">
          <a:xfrm>
            <a:off x="591459" y="2436938"/>
            <a:ext cx="188286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99" name="AutoShape 5">
            <a:extLst>
              <a:ext uri="{FF2B5EF4-FFF2-40B4-BE49-F238E27FC236}">
                <a16:creationId xmlns:a16="http://schemas.microsoft.com/office/drawing/2014/main" id="{A44E83B5-A655-91FD-C9AC-2519A7F11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634" y="2640646"/>
            <a:ext cx="3419212" cy="62670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신입 </a:t>
            </a:r>
            <a:r>
              <a:rPr kumimoji="1" lang="en-US" altLang="ko-KR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vs. </a:t>
            </a: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숙련공</a:t>
            </a:r>
            <a:r>
              <a:rPr kumimoji="1" lang="en-US" altLang="ko-KR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, </a:t>
            </a: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인력 충원 및 비용 문제</a:t>
            </a:r>
            <a:endParaRPr kumimoji="1" lang="en-US" altLang="ko-KR" sz="1200" kern="0" dirty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숙련도로 인한 생산 계획 불확실성 높음</a:t>
            </a:r>
            <a:endParaRPr kumimoji="1" lang="en-US" altLang="ko-KR" sz="1200" kern="0" dirty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재작업</a:t>
            </a:r>
            <a:r>
              <a:rPr kumimoji="1" lang="en-US" altLang="ko-KR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·</a:t>
            </a: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폐기 비용 및 고객의 품질 신뢰도 저하 이슈</a:t>
            </a:r>
          </a:p>
        </p:txBody>
      </p:sp>
      <p:sp>
        <p:nvSpPr>
          <p:cNvPr id="101" name="AutoShape 5">
            <a:extLst>
              <a:ext uri="{FF2B5EF4-FFF2-40B4-BE49-F238E27FC236}">
                <a16:creationId xmlns:a16="http://schemas.microsoft.com/office/drawing/2014/main" id="{3814BCD4-0C4C-4B97-567F-D26DE0AA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91" y="3424004"/>
            <a:ext cx="3057121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데이터 부족으로 운영최적화가 어려움 </a:t>
            </a:r>
            <a:endParaRPr kumimoji="1" lang="en-US" altLang="ko-KR" sz="1200" b="1" kern="0" dirty="0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02" name="타원 101">
            <a:extLst>
              <a:ext uri="{FF2B5EF4-FFF2-40B4-BE49-F238E27FC236}">
                <a16:creationId xmlns:a16="http://schemas.microsoft.com/office/drawing/2014/main" id="{EBD82F6D-4B96-AB71-859C-FDE673DEC193}"/>
              </a:ext>
            </a:extLst>
          </p:cNvPr>
          <p:cNvSpPr/>
          <p:nvPr/>
        </p:nvSpPr>
        <p:spPr bwMode="auto">
          <a:xfrm>
            <a:off x="591459" y="3469678"/>
            <a:ext cx="186966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03" name="AutoShape 5">
            <a:extLst>
              <a:ext uri="{FF2B5EF4-FFF2-40B4-BE49-F238E27FC236}">
                <a16:creationId xmlns:a16="http://schemas.microsoft.com/office/drawing/2014/main" id="{87F44677-F718-87A9-BA32-D17E690B0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882" y="3680943"/>
            <a:ext cx="3839031" cy="4420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일 </a:t>
            </a:r>
            <a:r>
              <a:rPr kumimoji="1" lang="en-US" altLang="ko-KR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n</a:t>
            </a: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회 데이터 수집 수작업으로 실시간 생산 이슈 파악 불가</a:t>
            </a:r>
            <a:endParaRPr kumimoji="1" lang="en-US" altLang="ko-KR" sz="1200" kern="0" dirty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2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데이터 대신 경험지식 중심의 사업 운영</a:t>
            </a:r>
          </a:p>
        </p:txBody>
      </p: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BA134283-F6BB-A532-4C55-5DD2F5C5DAEC}"/>
              </a:ext>
            </a:extLst>
          </p:cNvPr>
          <p:cNvGrpSpPr/>
          <p:nvPr/>
        </p:nvGrpSpPr>
        <p:grpSpPr>
          <a:xfrm>
            <a:off x="493955" y="5263235"/>
            <a:ext cx="4355495" cy="902090"/>
            <a:chOff x="281549" y="3483825"/>
            <a:chExt cx="4510159" cy="902090"/>
          </a:xfrm>
        </p:grpSpPr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EF20BA77-AF4E-B83A-1B56-2FE4426A7AF1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07" name="그래픽 106" descr="남자 옆모습 단색으로 채워진">
                <a:extLst>
                  <a:ext uri="{FF2B5EF4-FFF2-40B4-BE49-F238E27FC236}">
                    <a16:creationId xmlns:a16="http://schemas.microsoft.com/office/drawing/2014/main" id="{319B00E7-FCE7-49E7-D179-ED9B6D8109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08" name="그래픽 10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77C14EE0-A200-1B49-3E6A-40A45283E7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06" name="말풍선: 모서리가 둥근 사각형 105">
              <a:extLst>
                <a:ext uri="{FF2B5EF4-FFF2-40B4-BE49-F238E27FC236}">
                  <a16:creationId xmlns:a16="http://schemas.microsoft.com/office/drawing/2014/main" id="{648D1C74-7085-B1D2-1DEF-C30F933D111C}"/>
                </a:ext>
              </a:extLst>
            </p:cNvPr>
            <p:cNvSpPr/>
            <p:nvPr/>
          </p:nvSpPr>
          <p:spPr>
            <a:xfrm>
              <a:off x="1069991" y="3483825"/>
              <a:ext cx="3721717" cy="778501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“새 공장을 계획할 때 어떤 영역부터 바꿔야</a:t>
              </a:r>
              <a:b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투자 효과가 큰지 판단하기 어려워요”</a:t>
              </a:r>
            </a:p>
            <a:p>
              <a:pPr algn="ctr">
                <a:spcBef>
                  <a:spcPts val="600"/>
                </a:spcBef>
              </a:pP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“어떤 공정이 자동화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무인화 가능한지 모르겠어요”</a:t>
              </a:r>
              <a:endParaRPr lang="en-US" altLang="ko-KR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1949F9E6-758A-9085-3B9F-5FA66C3A4B72}"/>
              </a:ext>
            </a:extLst>
          </p:cNvPr>
          <p:cNvSpPr/>
          <p:nvPr/>
        </p:nvSpPr>
        <p:spPr>
          <a:xfrm>
            <a:off x="5479048" y="1187282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컨셉 설계 주요 </a:t>
            </a:r>
            <a:r>
              <a:rPr lang="en-US" altLang="ko-KR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Output</a:t>
            </a:r>
            <a:endParaRPr lang="ko-KR" altLang="en-US" sz="1200" b="1" u="sng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81B91A0-B742-4504-EB64-A30ED10DAC54}"/>
              </a:ext>
            </a:extLst>
          </p:cNvPr>
          <p:cNvGrpSpPr/>
          <p:nvPr/>
        </p:nvGrpSpPr>
        <p:grpSpPr>
          <a:xfrm>
            <a:off x="5646738" y="2412053"/>
            <a:ext cx="2250694" cy="1751421"/>
            <a:chOff x="578979" y="2579440"/>
            <a:chExt cx="4157997" cy="2793776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433ED232-1B8F-5AFF-226D-D7C88C9A712B}"/>
                </a:ext>
              </a:extLst>
            </p:cNvPr>
            <p:cNvSpPr/>
            <p:nvPr/>
          </p:nvSpPr>
          <p:spPr>
            <a:xfrm>
              <a:off x="1716137" y="2579440"/>
              <a:ext cx="1787074" cy="3566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 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3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 로딩</a:t>
              </a:r>
            </a:p>
          </p:txBody>
        </p:sp>
        <p:cxnSp>
          <p:nvCxnSpPr>
            <p:cNvPr id="14" name="직선 화살표 연결선 13">
              <a:extLst>
                <a:ext uri="{FF2B5EF4-FFF2-40B4-BE49-F238E27FC236}">
                  <a16:creationId xmlns:a16="http://schemas.microsoft.com/office/drawing/2014/main" id="{E270B058-D9E1-C315-510C-B578805098D9}"/>
                </a:ext>
              </a:extLst>
            </p:cNvPr>
            <p:cNvCxnSpPr>
              <a:cxnSpLocks/>
              <a:stCxn id="13" idx="2"/>
              <a:endCxn id="23" idx="0"/>
            </p:cNvCxnSpPr>
            <p:nvPr/>
          </p:nvCxnSpPr>
          <p:spPr>
            <a:xfrm flipH="1">
              <a:off x="2605919" y="2936067"/>
              <a:ext cx="3755" cy="2500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32B725-B9F5-AA19-2243-5D983BBE790A}"/>
                </a:ext>
              </a:extLst>
            </p:cNvPr>
            <p:cNvSpPr/>
            <p:nvPr/>
          </p:nvSpPr>
          <p:spPr>
            <a:xfrm>
              <a:off x="1712382" y="3186124"/>
              <a:ext cx="1787074" cy="3566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 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 이동 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 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턴테이블</a:t>
              </a:r>
              <a:endParaRPr lang="ko-KR" altLang="en-US" sz="90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77DCDE40-AB2B-D06A-D36B-7D3C99D9F2E8}"/>
                </a:ext>
              </a:extLst>
            </p:cNvPr>
            <p:cNvSpPr/>
            <p:nvPr/>
          </p:nvSpPr>
          <p:spPr>
            <a:xfrm>
              <a:off x="2720486" y="2913795"/>
              <a:ext cx="888668" cy="2843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27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</a:p>
          </p:txBody>
        </p:sp>
        <p:cxnSp>
          <p:nvCxnSpPr>
            <p:cNvPr id="35" name="직선 화살표 연결선 34">
              <a:extLst>
                <a:ext uri="{FF2B5EF4-FFF2-40B4-BE49-F238E27FC236}">
                  <a16:creationId xmlns:a16="http://schemas.microsoft.com/office/drawing/2014/main" id="{25BEA114-5CF1-2EF4-89A7-B276A99096D3}"/>
                </a:ext>
              </a:extLst>
            </p:cNvPr>
            <p:cNvCxnSpPr>
              <a:cxnSpLocks/>
              <a:stCxn id="23" idx="2"/>
              <a:endCxn id="36" idx="0"/>
            </p:cNvCxnSpPr>
            <p:nvPr/>
          </p:nvCxnSpPr>
          <p:spPr>
            <a:xfrm>
              <a:off x="2605919" y="3542751"/>
              <a:ext cx="0" cy="2669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4892CD5-1209-FF27-0F50-9BC89165FAB1}"/>
                </a:ext>
              </a:extLst>
            </p:cNvPr>
            <p:cNvSpPr/>
            <p:nvPr/>
          </p:nvSpPr>
          <p:spPr>
            <a:xfrm>
              <a:off x="1712382" y="3809735"/>
              <a:ext cx="1787074" cy="3566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측면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/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상부 검사 진행</a:t>
              </a:r>
              <a:endParaRPr lang="ko-KR" altLang="en-US" sz="90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DA22E4BF-696F-BBFF-6FF3-C14BF0AE61E5}"/>
                </a:ext>
              </a:extLst>
            </p:cNvPr>
            <p:cNvSpPr/>
            <p:nvPr/>
          </p:nvSpPr>
          <p:spPr>
            <a:xfrm>
              <a:off x="2720486" y="3536099"/>
              <a:ext cx="888668" cy="2843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9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763D7AE6-E167-8F52-7123-9293857E851F}"/>
                </a:ext>
              </a:extLst>
            </p:cNvPr>
            <p:cNvSpPr/>
            <p:nvPr/>
          </p:nvSpPr>
          <p:spPr>
            <a:xfrm>
              <a:off x="2720486" y="4166178"/>
              <a:ext cx="888668" cy="2843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9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A9EA90D-E30E-13A1-39F9-718B91D5A49F}"/>
                </a:ext>
              </a:extLst>
            </p:cNvPr>
            <p:cNvSpPr/>
            <p:nvPr/>
          </p:nvSpPr>
          <p:spPr>
            <a:xfrm>
              <a:off x="2840204" y="4709663"/>
              <a:ext cx="1787074" cy="3566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OK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배출 대기 위치 이동</a:t>
              </a:r>
              <a:endParaRPr lang="ko-KR" altLang="en-US" sz="90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40" name="직선 화살표 연결선 39">
              <a:extLst>
                <a:ext uri="{FF2B5EF4-FFF2-40B4-BE49-F238E27FC236}">
                  <a16:creationId xmlns:a16="http://schemas.microsoft.com/office/drawing/2014/main" id="{C1671542-DBCC-68D1-F3B2-99DE8637FC04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>
              <a:off x="3733741" y="5066290"/>
              <a:ext cx="0" cy="2669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43A315A-3381-82BD-44F9-077AEF8BB4BA}"/>
                </a:ext>
              </a:extLst>
            </p:cNvPr>
            <p:cNvSpPr/>
            <p:nvPr/>
          </p:nvSpPr>
          <p:spPr>
            <a:xfrm>
              <a:off x="3848308" y="5088876"/>
              <a:ext cx="888668" cy="2843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9919E5A1-53A8-E23D-0ECC-ECB4794CD84E}"/>
                </a:ext>
              </a:extLst>
            </p:cNvPr>
            <p:cNvSpPr/>
            <p:nvPr/>
          </p:nvSpPr>
          <p:spPr>
            <a:xfrm>
              <a:off x="578979" y="4708621"/>
              <a:ext cx="1787074" cy="3566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NG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Wingdings" panose="05000000000000000000" pitchFamily="2" charset="2"/>
                </a:rPr>
                <a:t>배출 진행</a:t>
              </a:r>
              <a:endParaRPr lang="ko-KR" altLang="en-US" sz="90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43" name="직선 화살표 연결선 42">
              <a:extLst>
                <a:ext uri="{FF2B5EF4-FFF2-40B4-BE49-F238E27FC236}">
                  <a16:creationId xmlns:a16="http://schemas.microsoft.com/office/drawing/2014/main" id="{506EACF7-E288-A547-CE98-F275EF42A0A4}"/>
                </a:ext>
              </a:extLst>
            </p:cNvPr>
            <p:cNvCxnSpPr>
              <a:cxnSpLocks/>
              <a:stCxn id="42" idx="2"/>
            </p:cNvCxnSpPr>
            <p:nvPr/>
          </p:nvCxnSpPr>
          <p:spPr>
            <a:xfrm>
              <a:off x="1472516" y="5065248"/>
              <a:ext cx="0" cy="2669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18AF31C-A718-6B7C-1E6F-94ABB79EA8CA}"/>
                </a:ext>
              </a:extLst>
            </p:cNvPr>
            <p:cNvSpPr/>
            <p:nvPr/>
          </p:nvSpPr>
          <p:spPr>
            <a:xfrm>
              <a:off x="1587083" y="5087834"/>
              <a:ext cx="888668" cy="2843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7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</a:p>
          </p:txBody>
        </p:sp>
        <p:cxnSp>
          <p:nvCxnSpPr>
            <p:cNvPr id="127" name="연결선: 꺾임 126">
              <a:extLst>
                <a:ext uri="{FF2B5EF4-FFF2-40B4-BE49-F238E27FC236}">
                  <a16:creationId xmlns:a16="http://schemas.microsoft.com/office/drawing/2014/main" id="{98480652-0BEB-E439-F95B-698AAE7D9193}"/>
                </a:ext>
              </a:extLst>
            </p:cNvPr>
            <p:cNvCxnSpPr>
              <a:cxnSpLocks/>
              <a:stCxn id="36" idx="2"/>
              <a:endCxn id="42" idx="0"/>
            </p:cNvCxnSpPr>
            <p:nvPr/>
          </p:nvCxnSpPr>
          <p:spPr>
            <a:xfrm rot="5400000">
              <a:off x="1768089" y="3870790"/>
              <a:ext cx="542259" cy="1133403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8" name="연결선: 꺾임 127">
              <a:extLst>
                <a:ext uri="{FF2B5EF4-FFF2-40B4-BE49-F238E27FC236}">
                  <a16:creationId xmlns:a16="http://schemas.microsoft.com/office/drawing/2014/main" id="{9A2352B7-9039-341D-3DEF-EE22F7D7F9B3}"/>
                </a:ext>
              </a:extLst>
            </p:cNvPr>
            <p:cNvCxnSpPr>
              <a:cxnSpLocks/>
              <a:stCxn id="36" idx="2"/>
              <a:endCxn id="39" idx="0"/>
            </p:cNvCxnSpPr>
            <p:nvPr/>
          </p:nvCxnSpPr>
          <p:spPr>
            <a:xfrm rot="16200000" flipH="1">
              <a:off x="2898180" y="3874101"/>
              <a:ext cx="543301" cy="112782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533332BC-D982-E132-9A4E-5BCE75B411D4}"/>
              </a:ext>
            </a:extLst>
          </p:cNvPr>
          <p:cNvSpPr txBox="1"/>
          <p:nvPr/>
        </p:nvSpPr>
        <p:spPr bwMode="auto">
          <a:xfrm>
            <a:off x="6010587" y="2070824"/>
            <a:ext cx="1352367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 defTabSz="984250" latinLnBrk="0">
              <a:spcBef>
                <a:spcPts val="600"/>
              </a:spcBef>
              <a:spcAft>
                <a:spcPts val="600"/>
              </a:spcAft>
            </a:pPr>
            <a:r>
              <a:rPr lang="en-US" altLang="ko-KR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[</a:t>
            </a:r>
            <a:r>
              <a:rPr lang="ko-KR" altLang="en-US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프로세스</a:t>
            </a:r>
            <a:r>
              <a:rPr lang="en-US" altLang="ko-KR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]</a:t>
            </a:r>
            <a:endParaRPr lang="ko-KR" altLang="en-US" sz="1100" b="1" spc="-20" dirty="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891B395-81BA-96DF-A496-39E63EEEF391}"/>
              </a:ext>
            </a:extLst>
          </p:cNvPr>
          <p:cNvSpPr txBox="1"/>
          <p:nvPr/>
        </p:nvSpPr>
        <p:spPr bwMode="auto">
          <a:xfrm>
            <a:off x="8107805" y="2070824"/>
            <a:ext cx="1352367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 defTabSz="984250" latinLnBrk="0">
              <a:spcBef>
                <a:spcPts val="600"/>
              </a:spcBef>
              <a:spcAft>
                <a:spcPts val="600"/>
              </a:spcAft>
            </a:pPr>
            <a:r>
              <a:rPr lang="en-US" altLang="ko-KR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[</a:t>
            </a:r>
            <a:r>
              <a:rPr lang="ko-KR" altLang="en-US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</a:t>
            </a:r>
            <a:r>
              <a:rPr lang="en-US" altLang="ko-KR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HW </a:t>
            </a:r>
            <a:r>
              <a:rPr lang="ko-KR" altLang="en-US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컨셉 설계</a:t>
            </a:r>
            <a:r>
              <a:rPr lang="en-US" altLang="ko-KR" sz="1100" b="1" spc="-2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]</a:t>
            </a:r>
            <a:endParaRPr lang="ko-KR" altLang="en-US" sz="1100" b="1" spc="-20" dirty="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1FC439E4-44C6-97C7-4A02-35EB75590611}"/>
              </a:ext>
            </a:extLst>
          </p:cNvPr>
          <p:cNvGrpSpPr/>
          <p:nvPr/>
        </p:nvGrpSpPr>
        <p:grpSpPr>
          <a:xfrm>
            <a:off x="5553707" y="4461431"/>
            <a:ext cx="4373885" cy="1668633"/>
            <a:chOff x="5665465" y="4505881"/>
            <a:chExt cx="3991113" cy="1668633"/>
          </a:xfrm>
        </p:grpSpPr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C0DC3C8F-7D8E-86B0-77FB-3D8D9FAE8CDD}"/>
                </a:ext>
              </a:extLst>
            </p:cNvPr>
            <p:cNvSpPr/>
            <p:nvPr/>
          </p:nvSpPr>
          <p:spPr>
            <a:xfrm>
              <a:off x="5665466" y="4505882"/>
              <a:ext cx="1952629" cy="752475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80000" indent="-180000">
                <a:lnSpc>
                  <a:spcPct val="110000"/>
                </a:lnSpc>
                <a:spcBef>
                  <a:spcPts val="600"/>
                </a:spcBef>
                <a:buClr>
                  <a:srgbClr val="7E629B"/>
                </a:buClr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현황 분석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 기초 자료 수집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장비 현황 및 물류 흐름 분석 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공장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라인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별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sp>
          <p:nvSpPr>
            <p:cNvPr id="139" name="직사각형 138">
              <a:extLst>
                <a:ext uri="{FF2B5EF4-FFF2-40B4-BE49-F238E27FC236}">
                  <a16:creationId xmlns:a16="http://schemas.microsoft.com/office/drawing/2014/main" id="{A3A262B6-40DF-606A-2A0E-17712E6C2662}"/>
                </a:ext>
              </a:extLst>
            </p:cNvPr>
            <p:cNvSpPr/>
            <p:nvPr/>
          </p:nvSpPr>
          <p:spPr>
            <a:xfrm>
              <a:off x="7692339" y="4505881"/>
              <a:ext cx="1952629" cy="752475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80000" indent="-180000">
                <a:lnSpc>
                  <a:spcPct val="110000"/>
                </a:lnSpc>
                <a:spcBef>
                  <a:spcPts val="600"/>
                </a:spcBef>
                <a:buClr>
                  <a:srgbClr val="7E629B"/>
                </a:buClr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개선 방향 도출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대상 제품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선정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 방향 조건 정의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Layout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변경 검토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C9A41E03-2939-380C-6AA5-4217D9D15042}"/>
                </a:ext>
              </a:extLst>
            </p:cNvPr>
            <p:cNvSpPr/>
            <p:nvPr/>
          </p:nvSpPr>
          <p:spPr>
            <a:xfrm>
              <a:off x="5665465" y="5422039"/>
              <a:ext cx="1952629" cy="752475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80000" indent="-180000">
                <a:lnSpc>
                  <a:spcPct val="110000"/>
                </a:lnSpc>
                <a:spcBef>
                  <a:spcPts val="600"/>
                </a:spcBef>
                <a:buClr>
                  <a:srgbClr val="7E629B"/>
                </a:buClr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Concept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Concept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및 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Layout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장비 사양 정의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투자비 산출 및 기대효과 분석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id="{EA8A1E5D-7CFD-C694-7718-79AD3C335947}"/>
                </a:ext>
              </a:extLst>
            </p:cNvPr>
            <p:cNvSpPr/>
            <p:nvPr/>
          </p:nvSpPr>
          <p:spPr>
            <a:xfrm>
              <a:off x="7703949" y="5407111"/>
              <a:ext cx="1952629" cy="752475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80000" indent="-180000">
                <a:lnSpc>
                  <a:spcPct val="110000"/>
                </a:lnSpc>
                <a:spcBef>
                  <a:spcPts val="600"/>
                </a:spcBef>
                <a:buClr>
                  <a:srgbClr val="7E629B"/>
                </a:buClr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시뮬레이션 검증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시뮬레이션 모델 개발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354013" indent="-171450">
                <a:lnSpc>
                  <a:spcPct val="110000"/>
                </a:lnSpc>
                <a:buClr>
                  <a:srgbClr val="7E629B"/>
                </a:buClr>
                <a:buFontTx/>
                <a:buChar char="-"/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시뮬레이션을 통한 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To-be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검증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F8CB5459-7A53-905B-31B5-5E24B40109A6}"/>
              </a:ext>
            </a:extLst>
          </p:cNvPr>
          <p:cNvSpPr/>
          <p:nvPr/>
        </p:nvSpPr>
        <p:spPr>
          <a:xfrm>
            <a:off x="8134557" y="3397912"/>
            <a:ext cx="1796416" cy="929585"/>
          </a:xfrm>
          <a:prstGeom prst="rect">
            <a:avLst/>
          </a:prstGeom>
        </p:spPr>
        <p:txBody>
          <a:bodyPr wrap="square" lIns="36000" tIns="0" rIns="36000" bIns="0" anchor="ctr">
            <a:noAutofit/>
          </a:bodyPr>
          <a:lstStyle/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1000" kern="0" spc="-33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운영 시나리오</a:t>
            </a:r>
            <a:endParaRPr kumimoji="1" lang="en-US" altLang="ko-KR" sz="1000" kern="0" spc="-33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1000" kern="0" spc="-33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 사양서</a:t>
            </a:r>
            <a:endParaRPr kumimoji="1" lang="en-US" altLang="ko-KR" sz="1000" kern="0" spc="-33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1000" kern="0" spc="-33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 통신 사양서</a:t>
            </a:r>
            <a:endParaRPr kumimoji="1" lang="en-US" altLang="ko-KR" sz="1000" kern="0" spc="-33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1000" kern="0" spc="-33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단계적 추진 계획서</a:t>
            </a:r>
            <a:endParaRPr kumimoji="1" lang="en-US" altLang="ko-KR" sz="1000" kern="0" spc="-33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en-US" altLang="ko-KR" sz="1000" kern="0" spc="-33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Full Automation </a:t>
            </a:r>
            <a:r>
              <a:rPr kumimoji="1" lang="ko-KR" altLang="en-US" sz="1000" kern="0" spc="-33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요건서</a:t>
            </a:r>
            <a:endParaRPr kumimoji="1" lang="en-US" altLang="ko-KR" sz="1000" kern="0" spc="-33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830E48FC-1DA7-FD04-CE91-D7DDE34BBE99}"/>
              </a:ext>
            </a:extLst>
          </p:cNvPr>
          <p:cNvGrpSpPr/>
          <p:nvPr/>
        </p:nvGrpSpPr>
        <p:grpSpPr>
          <a:xfrm>
            <a:off x="7847784" y="2394046"/>
            <a:ext cx="2061988" cy="982231"/>
            <a:chOff x="7987484" y="2394046"/>
            <a:chExt cx="2061988" cy="982231"/>
          </a:xfrm>
        </p:grpSpPr>
        <p:pic>
          <p:nvPicPr>
            <p:cNvPr id="130" name="그림 129">
              <a:extLst>
                <a:ext uri="{FF2B5EF4-FFF2-40B4-BE49-F238E27FC236}">
                  <a16:creationId xmlns:a16="http://schemas.microsoft.com/office/drawing/2014/main" id="{DD0AB701-C7BD-AA98-4E33-519E38669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87484" y="2394046"/>
              <a:ext cx="976242" cy="982231"/>
            </a:xfrm>
            <a:prstGeom prst="rect">
              <a:avLst/>
            </a:prstGeom>
          </p:spPr>
        </p:pic>
        <p:pic>
          <p:nvPicPr>
            <p:cNvPr id="143" name="그림 142">
              <a:extLst>
                <a:ext uri="{FF2B5EF4-FFF2-40B4-BE49-F238E27FC236}">
                  <a16:creationId xmlns:a16="http://schemas.microsoft.com/office/drawing/2014/main" id="{91F48179-B9D0-7E2C-4DD1-29A80A9CDE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70" t="21343" r="28476" b="39122"/>
            <a:stretch/>
          </p:blipFill>
          <p:spPr>
            <a:xfrm>
              <a:off x="8948597" y="2418191"/>
              <a:ext cx="1100875" cy="862718"/>
            </a:xfrm>
            <a:prstGeom prst="rect">
              <a:avLst/>
            </a:prstGeom>
          </p:spPr>
        </p:pic>
      </p:grp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10C18FBF-5A5C-6299-D3C4-CA8C958A726A}"/>
              </a:ext>
            </a:extLst>
          </p:cNvPr>
          <p:cNvSpPr/>
          <p:nvPr/>
        </p:nvSpPr>
        <p:spPr>
          <a:xfrm>
            <a:off x="5479048" y="1493450"/>
            <a:ext cx="4536512" cy="461665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신사업장의 핵심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Feature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정의 및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AX/RX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미래 설비 자동화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Concept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 </a:t>
            </a:r>
            <a:r>
              <a:rPr lang="en-US" altLang="ko-KR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</a:t>
            </a:r>
          </a:p>
        </p:txBody>
      </p:sp>
      <p:pic>
        <p:nvPicPr>
          <p:cNvPr id="147" name="그림 146">
            <a:extLst>
              <a:ext uri="{FF2B5EF4-FFF2-40B4-BE49-F238E27FC236}">
                <a16:creationId xmlns:a16="http://schemas.microsoft.com/office/drawing/2014/main" id="{D60917F6-C4EB-348C-0DB5-F508B195D68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085" t="5877" r="1756" b="40995"/>
          <a:stretch>
            <a:fillRect/>
          </a:stretch>
        </p:blipFill>
        <p:spPr>
          <a:xfrm>
            <a:off x="10722629" y="5225970"/>
            <a:ext cx="2550586" cy="778288"/>
          </a:xfrm>
          <a:prstGeom prst="rect">
            <a:avLst/>
          </a:prstGeom>
        </p:spPr>
      </p:pic>
      <p:pic>
        <p:nvPicPr>
          <p:cNvPr id="148" name="그림 147">
            <a:extLst>
              <a:ext uri="{FF2B5EF4-FFF2-40B4-BE49-F238E27FC236}">
                <a16:creationId xmlns:a16="http://schemas.microsoft.com/office/drawing/2014/main" id="{4A2ABE4B-7941-8AA9-5C0E-F9BCA84BA5A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93" t="5877" r="49149" b="40995"/>
          <a:stretch>
            <a:fillRect/>
          </a:stretch>
        </p:blipFill>
        <p:spPr>
          <a:xfrm>
            <a:off x="10722629" y="4394516"/>
            <a:ext cx="2550586" cy="778288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B91BF0F0-A7AF-1D19-F16A-C484D2B5761B}"/>
              </a:ext>
            </a:extLst>
          </p:cNvPr>
          <p:cNvSpPr txBox="1"/>
          <p:nvPr/>
        </p:nvSpPr>
        <p:spPr>
          <a:xfrm>
            <a:off x="13273215" y="4540608"/>
            <a:ext cx="1463039" cy="13051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lang="en-US"/>
            </a:defPPr>
            <a:lvl1pPr algn="ctr">
              <a:defRPr sz="1125" b="1">
                <a:solidFill>
                  <a:srgbClr val="FFC17C"/>
                </a:solidFill>
              </a:defRPr>
            </a:lvl1pPr>
          </a:lstStyle>
          <a:p>
            <a:r>
              <a: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 기존 공장 한계를 넘어 미래 공장의 청사진 설계로</a:t>
            </a:r>
          </a:p>
          <a:p>
            <a:r>
              <a: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명확한 투자 판단과 사업 경쟁력을 확보 ”</a:t>
            </a:r>
          </a:p>
        </p:txBody>
      </p:sp>
    </p:spTree>
    <p:extLst>
      <p:ext uri="{BB962C8B-B14F-4D97-AF65-F5344CB8AC3E}">
        <p14:creationId xmlns:p14="http://schemas.microsoft.com/office/powerpoint/2010/main" val="1365833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464</Words>
  <Application>Microsoft Office PowerPoint</Application>
  <PresentationFormat>사용자 지정</PresentationFormat>
  <Paragraphs>75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