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23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23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87733-35DD-DCE8-DA90-6365CA1E4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74BC16C-E9C5-F7C5-5045-0F09B87A7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18DE118-B1B7-FCCD-4026-D1792AD539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51C0018-116A-29E3-15AA-71F5744F63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4739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52483-04A5-6A3F-D811-7A873A75D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4789823-2031-194E-50BF-CB6F1553E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6-3)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eIoT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–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현장의 센서 데이터를 실시간 수집하여 생산성 향상시키기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lang="ko-KR" altLang="en-US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49" name="Rectangle 10">
            <a:extLst>
              <a:ext uri="{FF2B5EF4-FFF2-40B4-BE49-F238E27FC236}">
                <a16:creationId xmlns:a16="http://schemas.microsoft.com/office/drawing/2014/main" id="{401148DF-0079-0D4A-924C-5012639BA60F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0" name="Rectangle 10">
            <a:extLst>
              <a:ext uri="{FF2B5EF4-FFF2-40B4-BE49-F238E27FC236}">
                <a16:creationId xmlns:a16="http://schemas.microsoft.com/office/drawing/2014/main" id="{5805AE41-968A-1DEB-ED44-B9898E18C788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51" name="그룹 1550">
            <a:extLst>
              <a:ext uri="{FF2B5EF4-FFF2-40B4-BE49-F238E27FC236}">
                <a16:creationId xmlns:a16="http://schemas.microsoft.com/office/drawing/2014/main" id="{ED008C3A-ACA6-F4FE-51AE-2B3FD9846A03}"/>
              </a:ext>
            </a:extLst>
          </p:cNvPr>
          <p:cNvGrpSpPr/>
          <p:nvPr/>
        </p:nvGrpSpPr>
        <p:grpSpPr>
          <a:xfrm>
            <a:off x="421941" y="810069"/>
            <a:ext cx="4536512" cy="339239"/>
            <a:chOff x="344488" y="620713"/>
            <a:chExt cx="4536512" cy="339239"/>
          </a:xfrm>
        </p:grpSpPr>
        <p:sp>
          <p:nvSpPr>
            <p:cNvPr id="1552" name="직사각형 1551">
              <a:extLst>
                <a:ext uri="{FF2B5EF4-FFF2-40B4-BE49-F238E27FC236}">
                  <a16:creationId xmlns:a16="http://schemas.microsoft.com/office/drawing/2014/main" id="{38BBFE86-68AB-8449-E692-90D3AC6C6AA2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eIoT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3" name="그림 1552">
              <a:extLst>
                <a:ext uri="{FF2B5EF4-FFF2-40B4-BE49-F238E27FC236}">
                  <a16:creationId xmlns:a16="http://schemas.microsoft.com/office/drawing/2014/main" id="{F5C208BD-4D92-87EE-A185-DBD176531CD7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554" name="그룹 1553">
            <a:extLst>
              <a:ext uri="{FF2B5EF4-FFF2-40B4-BE49-F238E27FC236}">
                <a16:creationId xmlns:a16="http://schemas.microsoft.com/office/drawing/2014/main" id="{B3CCB864-6B32-8B8B-FD2C-8409DAEDFF63}"/>
              </a:ext>
            </a:extLst>
          </p:cNvPr>
          <p:cNvGrpSpPr/>
          <p:nvPr/>
        </p:nvGrpSpPr>
        <p:grpSpPr>
          <a:xfrm>
            <a:off x="5468670" y="810261"/>
            <a:ext cx="4536512" cy="339047"/>
            <a:chOff x="5024437" y="494579"/>
            <a:chExt cx="4536512" cy="339047"/>
          </a:xfrm>
        </p:grpSpPr>
        <p:sp>
          <p:nvSpPr>
            <p:cNvPr id="1555" name="직사각형 1554">
              <a:extLst>
                <a:ext uri="{FF2B5EF4-FFF2-40B4-BE49-F238E27FC236}">
                  <a16:creationId xmlns:a16="http://schemas.microsoft.com/office/drawing/2014/main" id="{1E6F5577-1D94-CFAF-8E35-60835F05AD95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eIoT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시스템은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잘 적용된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6" name="그림 1555">
              <a:extLst>
                <a:ext uri="{FF2B5EF4-FFF2-40B4-BE49-F238E27FC236}">
                  <a16:creationId xmlns:a16="http://schemas.microsoft.com/office/drawing/2014/main" id="{0D9C0578-F7E7-2A5D-E365-F0C7705D9C6D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557" name="그룹 1556">
            <a:extLst>
              <a:ext uri="{FF2B5EF4-FFF2-40B4-BE49-F238E27FC236}">
                <a16:creationId xmlns:a16="http://schemas.microsoft.com/office/drawing/2014/main" id="{D623C68D-D17E-BA8F-0F1C-0847AAAD9063}"/>
              </a:ext>
            </a:extLst>
          </p:cNvPr>
          <p:cNvGrpSpPr/>
          <p:nvPr/>
        </p:nvGrpSpPr>
        <p:grpSpPr>
          <a:xfrm>
            <a:off x="443342" y="6362001"/>
            <a:ext cx="4519457" cy="502458"/>
            <a:chOff x="365888" y="5878870"/>
            <a:chExt cx="4519457" cy="502458"/>
          </a:xfrm>
        </p:grpSpPr>
        <p:sp>
          <p:nvSpPr>
            <p:cNvPr id="1558" name="직사각형 1557">
              <a:extLst>
                <a:ext uri="{FF2B5EF4-FFF2-40B4-BE49-F238E27FC236}">
                  <a16:creationId xmlns:a16="http://schemas.microsoft.com/office/drawing/2014/main" id="{33ACEA6D-41AF-4839-2A92-62031102B9E8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센서 데이터를 수집하고 분석해주는 시스템 필요</a:t>
              </a:r>
            </a:p>
          </p:txBody>
        </p:sp>
        <p:sp>
          <p:nvSpPr>
            <p:cNvPr id="1559" name="Freeform 75">
              <a:extLst>
                <a:ext uri="{FF2B5EF4-FFF2-40B4-BE49-F238E27FC236}">
                  <a16:creationId xmlns:a16="http://schemas.microsoft.com/office/drawing/2014/main" id="{AE1628F9-C4A8-A4C2-4697-5ECBA517D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560" name="그룹 1559">
            <a:extLst>
              <a:ext uri="{FF2B5EF4-FFF2-40B4-BE49-F238E27FC236}">
                <a16:creationId xmlns:a16="http://schemas.microsoft.com/office/drawing/2014/main" id="{A81B1CC1-1A1E-6F0D-859F-ED0AF5C1B47C}"/>
              </a:ext>
            </a:extLst>
          </p:cNvPr>
          <p:cNvGrpSpPr/>
          <p:nvPr/>
        </p:nvGrpSpPr>
        <p:grpSpPr>
          <a:xfrm>
            <a:off x="5478451" y="6362001"/>
            <a:ext cx="4519457" cy="502458"/>
            <a:chOff x="5024437" y="6846564"/>
            <a:chExt cx="4519457" cy="502458"/>
          </a:xfrm>
        </p:grpSpPr>
        <p:sp>
          <p:nvSpPr>
            <p:cNvPr id="1561" name="직사각형 1560">
              <a:extLst>
                <a:ext uri="{FF2B5EF4-FFF2-40B4-BE49-F238E27FC236}">
                  <a16:creationId xmlns:a16="http://schemas.microsoft.com/office/drawing/2014/main" id="{E4983C4F-609F-C442-3BAC-5BAD34B793FB}"/>
                </a:ext>
              </a:extLst>
            </p:cNvPr>
            <p:cNvSpPr/>
            <p:nvPr/>
          </p:nvSpPr>
          <p:spPr>
            <a:xfrm>
              <a:off x="5024437" y="7041245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제품의 제조 방식에 따른 최적의 공정 진척 관리 방식 적용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62" name="Freeform 75">
              <a:extLst>
                <a:ext uri="{FF2B5EF4-FFF2-40B4-BE49-F238E27FC236}">
                  <a16:creationId xmlns:a16="http://schemas.microsoft.com/office/drawing/2014/main" id="{39032CC1-3DA3-B771-FAD5-0BF6A08B4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563" name="Rectangle 10">
            <a:extLst>
              <a:ext uri="{FF2B5EF4-FFF2-40B4-BE49-F238E27FC236}">
                <a16:creationId xmlns:a16="http://schemas.microsoft.com/office/drawing/2014/main" id="{475504B5-6796-E969-B6FD-5D85C922F7BF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64" name="그룹 1563">
            <a:extLst>
              <a:ext uri="{FF2B5EF4-FFF2-40B4-BE49-F238E27FC236}">
                <a16:creationId xmlns:a16="http://schemas.microsoft.com/office/drawing/2014/main" id="{EE37E96A-8838-5A7D-44D5-43C7B568AB8A}"/>
              </a:ext>
            </a:extLst>
          </p:cNvPr>
          <p:cNvGrpSpPr/>
          <p:nvPr/>
        </p:nvGrpSpPr>
        <p:grpSpPr>
          <a:xfrm>
            <a:off x="10508959" y="810069"/>
            <a:ext cx="4536512" cy="339239"/>
            <a:chOff x="5024437" y="494579"/>
            <a:chExt cx="4536512" cy="339239"/>
          </a:xfrm>
        </p:grpSpPr>
        <p:sp>
          <p:nvSpPr>
            <p:cNvPr id="1565" name="직사각형 1564">
              <a:extLst>
                <a:ext uri="{FF2B5EF4-FFF2-40B4-BE49-F238E27FC236}">
                  <a16:creationId xmlns:a16="http://schemas.microsoft.com/office/drawing/2014/main" id="{6D2D3A40-3AFB-0875-A74C-BB5FBE468ADE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eIoT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시스템이 도입되면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66" name="그림 1565">
              <a:extLst>
                <a:ext uri="{FF2B5EF4-FFF2-40B4-BE49-F238E27FC236}">
                  <a16:creationId xmlns:a16="http://schemas.microsoft.com/office/drawing/2014/main" id="{29850F56-4E7F-CEC7-E0DA-B3FD3C37064F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567" name="직사각형 1566">
            <a:extLst>
              <a:ext uri="{FF2B5EF4-FFF2-40B4-BE49-F238E27FC236}">
                <a16:creationId xmlns:a16="http://schemas.microsoft.com/office/drawing/2014/main" id="{553C28E5-B550-5640-8B93-049DC9451904}"/>
              </a:ext>
            </a:extLst>
          </p:cNvPr>
          <p:cNvSpPr/>
          <p:nvPr/>
        </p:nvSpPr>
        <p:spPr>
          <a:xfrm>
            <a:off x="10517488" y="6456395"/>
            <a:ext cx="4519457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설비 데이터를 분석하여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효율성 및 생산성 향상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Off-line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으로 설비 데이터 다운로드 수작업에 대한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인건비 절감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복잡한 데이터를 시각적 도구를 통해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데이터 분석 시간 단축  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68" name="Freeform 75">
            <a:extLst>
              <a:ext uri="{FF2B5EF4-FFF2-40B4-BE49-F238E27FC236}">
                <a16:creationId xmlns:a16="http://schemas.microsoft.com/office/drawing/2014/main" id="{0FE6DA75-5E8F-D728-C114-7E993F14B353}"/>
              </a:ext>
            </a:extLst>
          </p:cNvPr>
          <p:cNvSpPr>
            <a:spLocks/>
          </p:cNvSpPr>
          <p:nvPr/>
        </p:nvSpPr>
        <p:spPr bwMode="auto">
          <a:xfrm>
            <a:off x="10798829" y="6365160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71" name="그룹 1570">
            <a:extLst>
              <a:ext uri="{FF2B5EF4-FFF2-40B4-BE49-F238E27FC236}">
                <a16:creationId xmlns:a16="http://schemas.microsoft.com/office/drawing/2014/main" id="{BA73F464-11D4-EC89-25C1-C3272ACC0C58}"/>
              </a:ext>
            </a:extLst>
          </p:cNvPr>
          <p:cNvGrpSpPr/>
          <p:nvPr/>
        </p:nvGrpSpPr>
        <p:grpSpPr>
          <a:xfrm>
            <a:off x="355512" y="5142661"/>
            <a:ext cx="4510159" cy="1004244"/>
            <a:chOff x="281549" y="3381671"/>
            <a:chExt cx="4510159" cy="1004244"/>
          </a:xfrm>
        </p:grpSpPr>
        <p:grpSp>
          <p:nvGrpSpPr>
            <p:cNvPr id="1590" name="그룹 1589">
              <a:extLst>
                <a:ext uri="{FF2B5EF4-FFF2-40B4-BE49-F238E27FC236}">
                  <a16:creationId xmlns:a16="http://schemas.microsoft.com/office/drawing/2014/main" id="{F3EE1F38-3439-175C-876C-975CCA40B0AE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592" name="그래픽 1591" descr="남자 옆모습 단색으로 채워진">
                <a:extLst>
                  <a:ext uri="{FF2B5EF4-FFF2-40B4-BE49-F238E27FC236}">
                    <a16:creationId xmlns:a16="http://schemas.microsoft.com/office/drawing/2014/main" id="{10D19557-C07D-CA5E-CAE4-42946098D5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593" name="그래픽 1592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9ED8C40D-F53D-5699-FF97-07FAA42D33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591" name="말풍선: 모서리가 둥근 사각형 1590">
              <a:extLst>
                <a:ext uri="{FF2B5EF4-FFF2-40B4-BE49-F238E27FC236}">
                  <a16:creationId xmlns:a16="http://schemas.microsoft.com/office/drawing/2014/main" id="{310D0C91-1784-E554-8BE4-2DF0C181338C}"/>
                </a:ext>
              </a:extLst>
            </p:cNvPr>
            <p:cNvSpPr/>
            <p:nvPr/>
          </p:nvSpPr>
          <p:spPr>
            <a:xfrm>
              <a:off x="1069991" y="3381671"/>
              <a:ext cx="3721717" cy="98281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최적화에 중요한 센서 데이터를 분석하고 싶은데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매번 설비 앞에 가서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USB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로 데이터 다운로드 해야 합니다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시간이 많이 소요되고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의사결정 지연으로 인해 생산 효율이 떨어집니다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grpSp>
        <p:nvGrpSpPr>
          <p:cNvPr id="1573" name="그룹 1572">
            <a:extLst>
              <a:ext uri="{FF2B5EF4-FFF2-40B4-BE49-F238E27FC236}">
                <a16:creationId xmlns:a16="http://schemas.microsoft.com/office/drawing/2014/main" id="{47968175-E381-9650-F35D-59967E6A21FD}"/>
              </a:ext>
            </a:extLst>
          </p:cNvPr>
          <p:cNvGrpSpPr/>
          <p:nvPr/>
        </p:nvGrpSpPr>
        <p:grpSpPr>
          <a:xfrm>
            <a:off x="713558" y="3628398"/>
            <a:ext cx="4150611" cy="580534"/>
            <a:chOff x="-3925552" y="4708592"/>
            <a:chExt cx="3780318" cy="580534"/>
          </a:xfrm>
        </p:grpSpPr>
        <p:sp>
          <p:nvSpPr>
            <p:cNvPr id="1587" name="AutoShape 5">
              <a:extLst>
                <a:ext uri="{FF2B5EF4-FFF2-40B4-BE49-F238E27FC236}">
                  <a16:creationId xmlns:a16="http://schemas.microsoft.com/office/drawing/2014/main" id="{1ADE4CE8-9252-6514-0B84-93A0385AE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4708592"/>
              <a:ext cx="2088232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고객 의사결정 수단 </a:t>
              </a:r>
              <a:b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</a:b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제공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588" name="타원 1587">
              <a:extLst>
                <a:ext uri="{FF2B5EF4-FFF2-40B4-BE49-F238E27FC236}">
                  <a16:creationId xmlns:a16="http://schemas.microsoft.com/office/drawing/2014/main" id="{6D65A259-235D-A7F3-3F57-CBF7AC25B960}"/>
                </a:ext>
              </a:extLst>
            </p:cNvPr>
            <p:cNvSpPr/>
            <p:nvPr/>
          </p:nvSpPr>
          <p:spPr bwMode="auto">
            <a:xfrm>
              <a:off x="-3925552" y="4754266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89" name="AutoShape 5">
              <a:extLst>
                <a:ext uri="{FF2B5EF4-FFF2-40B4-BE49-F238E27FC236}">
                  <a16:creationId xmlns:a16="http://schemas.microsoft.com/office/drawing/2014/main" id="{9BD536C6-6429-F592-5975-B77915D47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4708592"/>
              <a:ext cx="2337473" cy="58053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실시간으로 센서 데이터를 수집하고 이를 모니터링 및 분석 제공하여 사용자가 즉각적인 의사결정을 내릴 수 있음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574" name="그룹 1573">
            <a:extLst>
              <a:ext uri="{FF2B5EF4-FFF2-40B4-BE49-F238E27FC236}">
                <a16:creationId xmlns:a16="http://schemas.microsoft.com/office/drawing/2014/main" id="{ACE75B19-0647-410C-1765-31C61EE3C66E}"/>
              </a:ext>
            </a:extLst>
          </p:cNvPr>
          <p:cNvGrpSpPr/>
          <p:nvPr/>
        </p:nvGrpSpPr>
        <p:grpSpPr>
          <a:xfrm>
            <a:off x="713558" y="4352075"/>
            <a:ext cx="4150612" cy="580534"/>
            <a:chOff x="-3925553" y="5734831"/>
            <a:chExt cx="3780319" cy="580534"/>
          </a:xfrm>
        </p:grpSpPr>
        <p:sp>
          <p:nvSpPr>
            <p:cNvPr id="1584" name="AutoShape 5">
              <a:extLst>
                <a:ext uri="{FF2B5EF4-FFF2-40B4-BE49-F238E27FC236}">
                  <a16:creationId xmlns:a16="http://schemas.microsoft.com/office/drawing/2014/main" id="{A7D2BF3C-F943-0B9B-B50E-4E3435719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5734831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효율성과 생산성 향상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585" name="타원 1584">
              <a:extLst>
                <a:ext uri="{FF2B5EF4-FFF2-40B4-BE49-F238E27FC236}">
                  <a16:creationId xmlns:a16="http://schemas.microsoft.com/office/drawing/2014/main" id="{CEE5924E-7CAD-DBF3-61A8-0CEBCBF0264F}"/>
                </a:ext>
              </a:extLst>
            </p:cNvPr>
            <p:cNvSpPr/>
            <p:nvPr/>
          </p:nvSpPr>
          <p:spPr bwMode="auto">
            <a:xfrm>
              <a:off x="-3925553" y="5780505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86" name="AutoShape 5">
              <a:extLst>
                <a:ext uri="{FF2B5EF4-FFF2-40B4-BE49-F238E27FC236}">
                  <a16:creationId xmlns:a16="http://schemas.microsoft.com/office/drawing/2014/main" id="{406DD26F-34E6-E6BC-E682-E9E6B4114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5734831"/>
              <a:ext cx="2337473" cy="58053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설비의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Parameter,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검사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측정 데이터를 실시간으로 수집하고 분석하여 생산 과정을 효율적으로 모니터링함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636" name="직사각형 1635">
            <a:extLst>
              <a:ext uri="{FF2B5EF4-FFF2-40B4-BE49-F238E27FC236}">
                <a16:creationId xmlns:a16="http://schemas.microsoft.com/office/drawing/2014/main" id="{42883761-04CA-8F13-1A58-200B521BF4B1}"/>
              </a:ext>
            </a:extLst>
          </p:cNvPr>
          <p:cNvSpPr/>
          <p:nvPr/>
        </p:nvSpPr>
        <p:spPr>
          <a:xfrm>
            <a:off x="5621888" y="5334720"/>
            <a:ext cx="4376020" cy="907941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2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eIoT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(Electrode Internet of Thing)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시스템은 전극 설비의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Parameter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와 검사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측정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Data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를 실시간 수집하고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조회하는 기능을 수행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주요 데이터 분석을 위한 데이터 시각화 도구 제공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차트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색지도 등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전극 설비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유관시스템 인터페이스별 통신 규약의 표준화 및 최적화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637" name="직사각형 1636">
            <a:extLst>
              <a:ext uri="{FF2B5EF4-FFF2-40B4-BE49-F238E27FC236}">
                <a16:creationId xmlns:a16="http://schemas.microsoft.com/office/drawing/2014/main" id="{A5A76B6C-8534-3096-C074-6B03BCB6132A}"/>
              </a:ext>
            </a:extLst>
          </p:cNvPr>
          <p:cNvSpPr/>
          <p:nvPr/>
        </p:nvSpPr>
        <p:spPr>
          <a:xfrm>
            <a:off x="5478451" y="1185327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eIoT</a:t>
            </a: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 구성도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BCDE8D75-7520-CF97-6279-6159F93F2EB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" t="15397" r="5057" b="56393"/>
          <a:stretch/>
        </p:blipFill>
        <p:spPr>
          <a:xfrm>
            <a:off x="978067" y="1528683"/>
            <a:ext cx="3461030" cy="1947129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6F6B126-85A9-D229-C46D-667A3AD0542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0F0EA"/>
              </a:clrFrom>
              <a:clrTo>
                <a:srgbClr val="F0F0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02" t="18301" r="4042" b="33715"/>
          <a:stretch/>
        </p:blipFill>
        <p:spPr>
          <a:xfrm>
            <a:off x="5716376" y="1450241"/>
            <a:ext cx="4070590" cy="3804433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3CF6B6CB-B86E-E957-B253-BF6C427D4A7B}"/>
              </a:ext>
            </a:extLst>
          </p:cNvPr>
          <p:cNvGrpSpPr/>
          <p:nvPr/>
        </p:nvGrpSpPr>
        <p:grpSpPr>
          <a:xfrm>
            <a:off x="10792393" y="2521138"/>
            <a:ext cx="3914098" cy="442035"/>
            <a:chOff x="-3958937" y="5469788"/>
            <a:chExt cx="3914098" cy="44203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7555D7AC-3F25-A29A-8F43-31472AC052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6" y="5469788"/>
              <a:ext cx="3753677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marL="0" marR="0" lvl="0" indent="0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복잡하고 방대한 데이터를 시각적 도구</a:t>
              </a:r>
              <a:r>
                <a:rPr kumimoji="1" lang="en-US" altLang="ko-KR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(Chart, Colormap </a:t>
              </a:r>
              <a:r>
                <a:rPr kumimoji="1" lang="ko-KR" altLang="en-US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등</a:t>
              </a:r>
              <a:r>
                <a:rPr kumimoji="1" lang="en-US" altLang="ko-KR" sz="12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)</a:t>
              </a:r>
              <a:r>
                <a:rPr kumimoji="1" lang="ko-KR" altLang="en-US" sz="12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를 통해 데이터 이해도 향상</a:t>
              </a:r>
              <a:endParaRPr kumimoji="1" lang="en-US" altLang="ko-KR" sz="12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8A773CE7-7BA9-6558-E62D-6099ED358C7D}"/>
                </a:ext>
              </a:extLst>
            </p:cNvPr>
            <p:cNvSpPr/>
            <p:nvPr/>
          </p:nvSpPr>
          <p:spPr bwMode="auto">
            <a:xfrm>
              <a:off x="-395893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4843A3F-5430-C881-DFB5-EB951D2D750D}"/>
              </a:ext>
            </a:extLst>
          </p:cNvPr>
          <p:cNvGrpSpPr/>
          <p:nvPr/>
        </p:nvGrpSpPr>
        <p:grpSpPr>
          <a:xfrm>
            <a:off x="10792393" y="1861594"/>
            <a:ext cx="3914098" cy="442035"/>
            <a:chOff x="-3958937" y="5469788"/>
            <a:chExt cx="3914098" cy="442035"/>
          </a:xfrm>
        </p:grpSpPr>
        <p:sp>
          <p:nvSpPr>
            <p:cNvPr id="26" name="AutoShape 5">
              <a:extLst>
                <a:ext uri="{FF2B5EF4-FFF2-40B4-BE49-F238E27FC236}">
                  <a16:creationId xmlns:a16="http://schemas.microsoft.com/office/drawing/2014/main" id="{771850D0-4914-CE90-AA00-4BF0E391E3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6" y="5469788"/>
              <a:ext cx="3753677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marL="0" marR="0" lvl="0" indent="0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실시간 데이터 분석을 통해 제품 불량을 즉각 판단 및 조치하여 손실 비용을 최소화</a:t>
              </a:r>
              <a:endParaRPr kumimoji="1" lang="en-US" altLang="ko-KR" sz="12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307AC438-C13B-4005-C298-AD6C2D55619F}"/>
                </a:ext>
              </a:extLst>
            </p:cNvPr>
            <p:cNvSpPr/>
            <p:nvPr/>
          </p:nvSpPr>
          <p:spPr bwMode="auto">
            <a:xfrm>
              <a:off x="-395893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0B2DA981-7710-ED82-AEA3-097BB8327620}"/>
              </a:ext>
            </a:extLst>
          </p:cNvPr>
          <p:cNvGrpSpPr/>
          <p:nvPr/>
        </p:nvGrpSpPr>
        <p:grpSpPr>
          <a:xfrm>
            <a:off x="10792393" y="3180682"/>
            <a:ext cx="3914098" cy="442035"/>
            <a:chOff x="-3958937" y="5469788"/>
            <a:chExt cx="3914098" cy="442035"/>
          </a:xfrm>
        </p:grpSpPr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4DC7E792-6CDA-0A48-7160-5ACC8B100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6" y="5469788"/>
              <a:ext cx="3753677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marL="0" marR="0" lvl="0" indent="0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데이터의 장기 보관을 통해 데이터 추세</a:t>
              </a:r>
              <a:r>
                <a:rPr kumimoji="1" lang="en-US" altLang="ko-KR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, </a:t>
              </a:r>
              <a:r>
                <a:rPr kumimoji="1" lang="ko-KR" altLang="en-US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패턴 및 변화를 쉽게 파악 가능</a:t>
              </a:r>
              <a:endParaRPr kumimoji="1" lang="en-US" altLang="ko-KR" sz="12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F10DA749-BCCA-3493-55E3-088376B7095D}"/>
                </a:ext>
              </a:extLst>
            </p:cNvPr>
            <p:cNvSpPr/>
            <p:nvPr/>
          </p:nvSpPr>
          <p:spPr bwMode="auto">
            <a:xfrm>
              <a:off x="-395893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B9A6FAF7-DF3C-8106-2107-231E53751AE3}"/>
              </a:ext>
            </a:extLst>
          </p:cNvPr>
          <p:cNvGrpSpPr/>
          <p:nvPr/>
        </p:nvGrpSpPr>
        <p:grpSpPr>
          <a:xfrm>
            <a:off x="10792393" y="4499770"/>
            <a:ext cx="3914098" cy="442035"/>
            <a:chOff x="-3958937" y="5469788"/>
            <a:chExt cx="3914098" cy="442035"/>
          </a:xfrm>
        </p:grpSpPr>
        <p:sp>
          <p:nvSpPr>
            <p:cNvPr id="41" name="AutoShape 5">
              <a:extLst>
                <a:ext uri="{FF2B5EF4-FFF2-40B4-BE49-F238E27FC236}">
                  <a16:creationId xmlns:a16="http://schemas.microsoft.com/office/drawing/2014/main" id="{36150A3F-F904-5D44-DD5C-E649410A7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6" y="5469788"/>
              <a:ext cx="3753677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marL="0" marR="0" lvl="0" indent="0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공간에 제약을 받지 않고</a:t>
              </a:r>
              <a:r>
                <a:rPr kumimoji="1" lang="en-US" altLang="ko-KR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, </a:t>
              </a:r>
              <a:r>
                <a:rPr kumimoji="1" lang="ko-KR" altLang="en-US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인터넷 환경에서 데이터 파악이 가능하여</a:t>
              </a:r>
              <a:r>
                <a:rPr kumimoji="1" lang="en-US" altLang="ko-KR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, </a:t>
              </a:r>
              <a:r>
                <a:rPr kumimoji="1" lang="ko-KR" altLang="en-US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업무 효율성 향상</a:t>
              </a:r>
              <a:endParaRPr kumimoji="1" lang="en-US" altLang="ko-KR" sz="12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DCDCFE8C-07DB-F2B9-8EFA-1C01CA0F6944}"/>
                </a:ext>
              </a:extLst>
            </p:cNvPr>
            <p:cNvSpPr/>
            <p:nvPr/>
          </p:nvSpPr>
          <p:spPr bwMode="auto">
            <a:xfrm>
              <a:off x="-395893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5</a:t>
              </a:r>
              <a:endParaRPr kumimoji="1" lang="ko-KR" altLang="en-US" sz="1200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EBDE6EBB-6280-F50E-6978-F2FBB961942A}"/>
              </a:ext>
            </a:extLst>
          </p:cNvPr>
          <p:cNvGrpSpPr/>
          <p:nvPr/>
        </p:nvGrpSpPr>
        <p:grpSpPr>
          <a:xfrm>
            <a:off x="10792393" y="3840226"/>
            <a:ext cx="3914098" cy="442035"/>
            <a:chOff x="-3958937" y="5469788"/>
            <a:chExt cx="3914098" cy="442035"/>
          </a:xfrm>
        </p:grpSpPr>
        <p:sp>
          <p:nvSpPr>
            <p:cNvPr id="44" name="AutoShape 5">
              <a:extLst>
                <a:ext uri="{FF2B5EF4-FFF2-40B4-BE49-F238E27FC236}">
                  <a16:creationId xmlns:a16="http://schemas.microsoft.com/office/drawing/2014/main" id="{3B468EE5-854E-7A26-657C-B82E56593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6" y="5469788"/>
              <a:ext cx="3753677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marL="0" marR="0" lvl="0" indent="0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수작업으로 설비 데이터 다운로드 작업을 제거하여 </a:t>
              </a:r>
              <a:r>
                <a:rPr kumimoji="1" lang="en-US" altLang="ko-KR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Off-Line </a:t>
              </a:r>
              <a:r>
                <a:rPr kumimoji="1" lang="ko-KR" altLang="en-US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대응 인건비 절감</a:t>
              </a:r>
              <a:endParaRPr kumimoji="1" lang="en-US" altLang="ko-KR" sz="12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95957304-1328-860A-EB9A-91A8545E97F7}"/>
                </a:ext>
              </a:extLst>
            </p:cNvPr>
            <p:cNvSpPr/>
            <p:nvPr/>
          </p:nvSpPr>
          <p:spPr bwMode="auto">
            <a:xfrm>
              <a:off x="-395893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4</a:t>
              </a:r>
              <a:endParaRPr kumimoji="1" lang="ko-KR" altLang="en-US" sz="1200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32CC0073-7154-FA61-E837-24FED7151D16}"/>
              </a:ext>
            </a:extLst>
          </p:cNvPr>
          <p:cNvGrpSpPr/>
          <p:nvPr/>
        </p:nvGrpSpPr>
        <p:grpSpPr>
          <a:xfrm>
            <a:off x="10792393" y="5159313"/>
            <a:ext cx="3914098" cy="257369"/>
            <a:chOff x="-3958937" y="5469788"/>
            <a:chExt cx="3914098" cy="257369"/>
          </a:xfrm>
        </p:grpSpPr>
        <p:sp>
          <p:nvSpPr>
            <p:cNvPr id="47" name="AutoShape 5">
              <a:extLst>
                <a:ext uri="{FF2B5EF4-FFF2-40B4-BE49-F238E27FC236}">
                  <a16:creationId xmlns:a16="http://schemas.microsoft.com/office/drawing/2014/main" id="{673F08E7-34B0-5441-4979-41E590854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6" y="5469788"/>
              <a:ext cx="3753677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marL="0" marR="0" lvl="0" indent="0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설비에서 직접 수집하여 기술 정보 보안성 향상</a:t>
              </a:r>
              <a:endParaRPr kumimoji="1" lang="en-US" altLang="ko-KR" sz="12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D5F85DB-A96B-E30F-F89D-AC7147A51FCF}"/>
                </a:ext>
              </a:extLst>
            </p:cNvPr>
            <p:cNvSpPr/>
            <p:nvPr/>
          </p:nvSpPr>
          <p:spPr bwMode="auto">
            <a:xfrm>
              <a:off x="-395893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6</a:t>
              </a:r>
              <a:endParaRPr kumimoji="1" lang="ko-KR" altLang="en-US" sz="1200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5808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282</Words>
  <Application>Microsoft Office PowerPoint</Application>
  <PresentationFormat>사용자 지정</PresentationFormat>
  <Paragraphs>34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