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46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46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003FC-5F36-6092-9CDB-98A53D9F2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11DAC2E-8129-6FF8-F615-0576A4B2E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C226DBD-7F8E-1B6A-1E92-CC8DAD7B52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F989ECC-191F-8437-3E7D-EF3047407D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476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A92A5-5511-2803-DFEA-A8662480D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2750404-575B-B71E-5530-318F5AA6F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0"/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3-3)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EHS 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우리 공장의 안전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/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환경 규제에 시스템을 통하여 선제적으로 대응하기”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3" name="Rectangle 10">
            <a:extLst>
              <a:ext uri="{FF2B5EF4-FFF2-40B4-BE49-F238E27FC236}">
                <a16:creationId xmlns:a16="http://schemas.microsoft.com/office/drawing/2014/main" id="{6FFA8128-BA69-2D43-B183-C62D25B07D1B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450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1" name="Rectangle 10">
            <a:extLst>
              <a:ext uri="{FF2B5EF4-FFF2-40B4-BE49-F238E27FC236}">
                <a16:creationId xmlns:a16="http://schemas.microsoft.com/office/drawing/2014/main" id="{0B2946BB-D296-F69B-7AE0-382DEB89199D}"/>
              </a:ext>
            </a:extLst>
          </p:cNvPr>
          <p:cNvSpPr/>
          <p:nvPr/>
        </p:nvSpPr>
        <p:spPr>
          <a:xfrm>
            <a:off x="5429889" y="810069"/>
            <a:ext cx="4536512" cy="6454767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3C666C49-ECA4-288E-4CDF-0B1856FA9DE2}"/>
              </a:ext>
            </a:extLst>
          </p:cNvPr>
          <p:cNvSpPr/>
          <p:nvPr/>
        </p:nvSpPr>
        <p:spPr>
          <a:xfrm>
            <a:off x="5493139" y="818448"/>
            <a:ext cx="4473263" cy="330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42">
              <a:lnSpc>
                <a:spcPct val="120000"/>
              </a:lnSpc>
              <a:spcBef>
                <a:spcPts val="300"/>
              </a:spcBef>
              <a:defRPr/>
            </a:pPr>
            <a:r>
              <a:rPr kumimoji="1" lang="en-US" altLang="ko-KR" sz="1400" b="1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■ Q2. Factova EHS</a:t>
            </a:r>
            <a:r>
              <a:rPr kumimoji="1" lang="ko-KR" altLang="en-US" sz="1400" b="1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는 무엇이고</a:t>
            </a:r>
            <a:r>
              <a:rPr kumimoji="1" lang="en-US" altLang="ko-KR" sz="1400" b="1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kumimoji="1" lang="ko-KR" altLang="en-US" sz="1400" b="1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업무에 잘 적용된 모습은</a:t>
            </a:r>
            <a:r>
              <a:rPr kumimoji="1" lang="en-US" altLang="ko-KR" sz="1400" b="1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? </a:t>
            </a:r>
            <a:endParaRPr lang="en-US" altLang="ko-KR" sz="1400">
              <a:solidFill>
                <a:srgbClr val="A5002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9BE55FEA-335A-A74D-71C7-5A20272A4B39}"/>
              </a:ext>
            </a:extLst>
          </p:cNvPr>
          <p:cNvGrpSpPr/>
          <p:nvPr/>
        </p:nvGrpSpPr>
        <p:grpSpPr>
          <a:xfrm>
            <a:off x="425288" y="801691"/>
            <a:ext cx="4536512" cy="339047"/>
            <a:chOff x="344488" y="620713"/>
            <a:chExt cx="4536512" cy="339047"/>
          </a:xfrm>
        </p:grpSpPr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1FE8A1D9-3578-AFB1-73F9-5ECFBCA8A88A}"/>
                </a:ext>
              </a:extLst>
            </p:cNvPr>
            <p:cNvSpPr/>
            <p:nvPr/>
          </p:nvSpPr>
          <p:spPr>
            <a:xfrm>
              <a:off x="407737" y="629092"/>
              <a:ext cx="4473263" cy="330668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■ Q1. Why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안전환경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(EHS) Portal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87" name="그림 86">
              <a:extLst>
                <a:ext uri="{FF2B5EF4-FFF2-40B4-BE49-F238E27FC236}">
                  <a16:creationId xmlns:a16="http://schemas.microsoft.com/office/drawing/2014/main" id="{AA43934B-79B1-80B1-86B9-8BDAEB11926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pic>
        <p:nvPicPr>
          <p:cNvPr id="96" name="그림 95">
            <a:extLst>
              <a:ext uri="{FF2B5EF4-FFF2-40B4-BE49-F238E27FC236}">
                <a16:creationId xmlns:a16="http://schemas.microsoft.com/office/drawing/2014/main" id="{F3740F38-60D3-8FC3-17B6-476702C5C88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9" y="810069"/>
            <a:ext cx="324000" cy="324000"/>
          </a:xfrm>
          <a:prstGeom prst="rect">
            <a:avLst/>
          </a:prstGeom>
        </p:spPr>
      </p:pic>
      <p:sp>
        <p:nvSpPr>
          <p:cNvPr id="97" name="Freeform 75">
            <a:extLst>
              <a:ext uri="{FF2B5EF4-FFF2-40B4-BE49-F238E27FC236}">
                <a16:creationId xmlns:a16="http://schemas.microsoft.com/office/drawing/2014/main" id="{C834433A-BD27-03BA-A317-20A901522F64}"/>
              </a:ext>
            </a:extLst>
          </p:cNvPr>
          <p:cNvSpPr>
            <a:spLocks/>
          </p:cNvSpPr>
          <p:nvPr/>
        </p:nvSpPr>
        <p:spPr bwMode="auto">
          <a:xfrm>
            <a:off x="667162" y="6352880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BF971BA3-2C52-B2F4-BFB3-F6128AE4732B}"/>
              </a:ext>
            </a:extLst>
          </p:cNvPr>
          <p:cNvSpPr/>
          <p:nvPr/>
        </p:nvSpPr>
        <p:spPr>
          <a:xfrm>
            <a:off x="469325" y="6489610"/>
            <a:ext cx="4352449" cy="56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</a:pP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개인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역량과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수기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문서에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의존하던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안전환경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업무를</a:t>
            </a:r>
            <a:endParaRPr lang="en-US" altLang="ko-KR" sz="1400" b="1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</a:pPr>
            <a:r>
              <a:rPr lang="ko-KR" altLang="en-US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사전 통제  가능한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</a:t>
            </a:r>
            <a:r>
              <a:rPr lang="ko-KR" altLang="en-US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의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관리체계로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전환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필요</a:t>
            </a:r>
            <a:endParaRPr lang="en-US" altLang="ko-KR" sz="1400" b="1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9" name="Rectangle 10">
            <a:extLst>
              <a:ext uri="{FF2B5EF4-FFF2-40B4-BE49-F238E27FC236}">
                <a16:creationId xmlns:a16="http://schemas.microsoft.com/office/drawing/2014/main" id="{86DC87C8-3266-776B-1EB1-966E6BE4F7EA}"/>
              </a:ext>
            </a:extLst>
          </p:cNvPr>
          <p:cNvSpPr/>
          <p:nvPr/>
        </p:nvSpPr>
        <p:spPr>
          <a:xfrm>
            <a:off x="10516163" y="818447"/>
            <a:ext cx="4536512" cy="646658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70" name="그룹 169">
            <a:extLst>
              <a:ext uri="{FF2B5EF4-FFF2-40B4-BE49-F238E27FC236}">
                <a16:creationId xmlns:a16="http://schemas.microsoft.com/office/drawing/2014/main" id="{08B50675-E48E-B8FF-C95C-826F1DDB0543}"/>
              </a:ext>
            </a:extLst>
          </p:cNvPr>
          <p:cNvGrpSpPr/>
          <p:nvPr/>
        </p:nvGrpSpPr>
        <p:grpSpPr>
          <a:xfrm>
            <a:off x="10516163" y="818449"/>
            <a:ext cx="4536512" cy="339239"/>
            <a:chOff x="5024437" y="494579"/>
            <a:chExt cx="4536512" cy="339239"/>
          </a:xfrm>
        </p:grpSpPr>
        <p:sp>
          <p:nvSpPr>
            <p:cNvPr id="171" name="직사각형 170">
              <a:extLst>
                <a:ext uri="{FF2B5EF4-FFF2-40B4-BE49-F238E27FC236}">
                  <a16:creationId xmlns:a16="http://schemas.microsoft.com/office/drawing/2014/main" id="{A0D14622-1E37-CCC6-9FB1-3EB4F4E4A42A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도입하면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72" name="그림 171">
              <a:extLst>
                <a:ext uri="{FF2B5EF4-FFF2-40B4-BE49-F238E27FC236}">
                  <a16:creationId xmlns:a16="http://schemas.microsoft.com/office/drawing/2014/main" id="{F03CBAD7-D723-04A1-59D9-6C8CE0476B18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73" name="직사각형 172">
            <a:extLst>
              <a:ext uri="{FF2B5EF4-FFF2-40B4-BE49-F238E27FC236}">
                <a16:creationId xmlns:a16="http://schemas.microsoft.com/office/drawing/2014/main" id="{57DA0ABD-38C1-1D7C-3C31-9C3854424AC9}"/>
              </a:ext>
            </a:extLst>
          </p:cNvPr>
          <p:cNvSpPr/>
          <p:nvPr/>
        </p:nvSpPr>
        <p:spPr>
          <a:xfrm>
            <a:off x="10580763" y="6452711"/>
            <a:ext cx="4519457" cy="56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그룹사 검증을 마친 안전환경시스템으로</a:t>
            </a:r>
            <a:endParaRPr lang="en-US" altLang="ko-KR" sz="1400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작업 현장 내 실질적인 사고 감소 </a:t>
            </a:r>
            <a:r>
              <a: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및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규제 위반 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Risk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사전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통제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4" name="Freeform 75">
            <a:extLst>
              <a:ext uri="{FF2B5EF4-FFF2-40B4-BE49-F238E27FC236}">
                <a16:creationId xmlns:a16="http://schemas.microsoft.com/office/drawing/2014/main" id="{100AC19C-1578-2657-B234-A30138DEF83D}"/>
              </a:ext>
            </a:extLst>
          </p:cNvPr>
          <p:cNvSpPr>
            <a:spLocks/>
          </p:cNvSpPr>
          <p:nvPr/>
        </p:nvSpPr>
        <p:spPr bwMode="auto">
          <a:xfrm>
            <a:off x="10862104" y="6358427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86" name="직사각형 285">
            <a:extLst>
              <a:ext uri="{FF2B5EF4-FFF2-40B4-BE49-F238E27FC236}">
                <a16:creationId xmlns:a16="http://schemas.microsoft.com/office/drawing/2014/main" id="{D9C40258-9A2C-A39D-B11C-60D10A2C8259}"/>
              </a:ext>
            </a:extLst>
          </p:cNvPr>
          <p:cNvSpPr/>
          <p:nvPr/>
        </p:nvSpPr>
        <p:spPr>
          <a:xfrm>
            <a:off x="5450506" y="6538436"/>
            <a:ext cx="45194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</a:pP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안전∙환경∙보건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업무를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단일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Portal로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400" b="1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</a:t>
            </a:r>
            <a:endParaRPr lang="en-US" altLang="ko-KR" sz="1400" b="1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87" name="Freeform 75">
            <a:extLst>
              <a:ext uri="{FF2B5EF4-FFF2-40B4-BE49-F238E27FC236}">
                <a16:creationId xmlns:a16="http://schemas.microsoft.com/office/drawing/2014/main" id="{1D4A6136-F5D7-67DD-AEE9-AE2569C16A04}"/>
              </a:ext>
            </a:extLst>
          </p:cNvPr>
          <p:cNvSpPr>
            <a:spLocks/>
          </p:cNvSpPr>
          <p:nvPr/>
        </p:nvSpPr>
        <p:spPr bwMode="auto">
          <a:xfrm>
            <a:off x="5731847" y="6358427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" name="Shape 8">
            <a:extLst>
              <a:ext uri="{FF2B5EF4-FFF2-40B4-BE49-F238E27FC236}">
                <a16:creationId xmlns:a16="http://schemas.microsoft.com/office/drawing/2014/main" id="{1194C1C8-57A0-353A-C826-F392413DDEDE}"/>
              </a:ext>
            </a:extLst>
          </p:cNvPr>
          <p:cNvSpPr/>
          <p:nvPr/>
        </p:nvSpPr>
        <p:spPr>
          <a:xfrm>
            <a:off x="672767" y="1448409"/>
            <a:ext cx="219456" cy="219456"/>
          </a:xfrm>
          <a:prstGeom prst="ellipse">
            <a:avLst/>
          </a:prstGeom>
          <a:solidFill>
            <a:srgbClr val="A50034"/>
          </a:solidFill>
          <a:ln/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D269A2C-41D1-D579-4B3A-223764A97C0D}"/>
              </a:ext>
            </a:extLst>
          </p:cNvPr>
          <p:cNvSpPr/>
          <p:nvPr/>
        </p:nvSpPr>
        <p:spPr>
          <a:xfrm>
            <a:off x="672767" y="1448409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1</a:t>
            </a:r>
            <a:endParaRPr lang="en-US" sz="10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" name="Text 10">
            <a:extLst>
              <a:ext uri="{FF2B5EF4-FFF2-40B4-BE49-F238E27FC236}">
                <a16:creationId xmlns:a16="http://schemas.microsoft.com/office/drawing/2014/main" id="{9BDBEB65-A7EC-C4C4-5F38-4F48A690E02E}"/>
              </a:ext>
            </a:extLst>
          </p:cNvPr>
          <p:cNvSpPr/>
          <p:nvPr/>
        </p:nvSpPr>
        <p:spPr>
          <a:xfrm>
            <a:off x="965374" y="1411833"/>
            <a:ext cx="1377775" cy="44203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1200" b="1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중대재해처벌법</a:t>
            </a:r>
            <a:r>
              <a:rPr kumimoji="1" lang="en-US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 등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1200" b="1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규제</a:t>
            </a:r>
            <a:r>
              <a:rPr kumimoji="1" lang="en-US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 </a:t>
            </a:r>
            <a:r>
              <a:rPr kumimoji="1" lang="en-US" sz="1200" b="1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강화</a:t>
            </a:r>
            <a:endParaRPr kumimoji="1" lang="en-US" sz="120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6" name="Text 11">
            <a:extLst>
              <a:ext uri="{FF2B5EF4-FFF2-40B4-BE49-F238E27FC236}">
                <a16:creationId xmlns:a16="http://schemas.microsoft.com/office/drawing/2014/main" id="{B45C6D71-D6F5-6A3B-3DA7-728F25092424}"/>
              </a:ext>
            </a:extLst>
          </p:cNvPr>
          <p:cNvSpPr/>
          <p:nvPr/>
        </p:nvSpPr>
        <p:spPr>
          <a:xfrm>
            <a:off x="2208958" y="1411833"/>
            <a:ext cx="2576143" cy="78828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중대재해처벌법 시행(’22.1) 및 50인 미만 확대 적용(’24.1)</a:t>
            </a:r>
          </a:p>
          <a:p>
            <a:pPr marL="171450" indent="-85725" defTabSz="914400" fontAlgn="base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화평법∙화관법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강화로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의무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이행</a:t>
            </a: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에 대한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증적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관리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및 사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전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통제가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필요</a:t>
            </a:r>
            <a:endParaRPr kumimoji="1" lang="en-US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7" name="Shape 12">
            <a:extLst>
              <a:ext uri="{FF2B5EF4-FFF2-40B4-BE49-F238E27FC236}">
                <a16:creationId xmlns:a16="http://schemas.microsoft.com/office/drawing/2014/main" id="{9FC1BD76-B441-DC3A-523D-D027E5533265}"/>
              </a:ext>
            </a:extLst>
          </p:cNvPr>
          <p:cNvSpPr/>
          <p:nvPr/>
        </p:nvSpPr>
        <p:spPr>
          <a:xfrm>
            <a:off x="672767" y="2439771"/>
            <a:ext cx="219456" cy="219456"/>
          </a:xfrm>
          <a:prstGeom prst="ellipse">
            <a:avLst/>
          </a:prstGeom>
          <a:solidFill>
            <a:srgbClr val="A50034"/>
          </a:solidFill>
          <a:ln/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" name="Text 13">
            <a:extLst>
              <a:ext uri="{FF2B5EF4-FFF2-40B4-BE49-F238E27FC236}">
                <a16:creationId xmlns:a16="http://schemas.microsoft.com/office/drawing/2014/main" id="{371BB55B-8228-5CE8-7D65-F7EB06E36EF5}"/>
              </a:ext>
            </a:extLst>
          </p:cNvPr>
          <p:cNvSpPr/>
          <p:nvPr/>
        </p:nvSpPr>
        <p:spPr>
          <a:xfrm>
            <a:off x="672767" y="2439771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2</a:t>
            </a:r>
            <a:endParaRPr lang="en-US" sz="10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1F04061D-F13F-FABE-08B8-4584E77F07D4}"/>
              </a:ext>
            </a:extLst>
          </p:cNvPr>
          <p:cNvSpPr/>
          <p:nvPr/>
        </p:nvSpPr>
        <p:spPr>
          <a:xfrm>
            <a:off x="965374" y="2403195"/>
            <a:ext cx="1377775" cy="44203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'사후/개별/</a:t>
            </a:r>
            <a:r>
              <a:rPr kumimoji="1" lang="en-US" sz="1200" b="1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수기</a:t>
            </a:r>
            <a:r>
              <a:rPr kumimoji="1" lang="en-US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'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1200" b="1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규제</a:t>
            </a:r>
            <a:r>
              <a:rPr kumimoji="1" lang="en-US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 </a:t>
            </a:r>
            <a:r>
              <a:rPr kumimoji="1" lang="en-US" sz="1200" b="1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대응</a:t>
            </a:r>
            <a:endParaRPr kumimoji="1" lang="en-US" sz="120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0" name="Text 15">
            <a:extLst>
              <a:ext uri="{FF2B5EF4-FFF2-40B4-BE49-F238E27FC236}">
                <a16:creationId xmlns:a16="http://schemas.microsoft.com/office/drawing/2014/main" id="{A60D67EB-1E63-087F-4431-BBAD72B22C58}"/>
              </a:ext>
            </a:extLst>
          </p:cNvPr>
          <p:cNvSpPr/>
          <p:nvPr/>
        </p:nvSpPr>
        <p:spPr>
          <a:xfrm>
            <a:off x="2208958" y="2403195"/>
            <a:ext cx="2576143" cy="9575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화학물질</a:t>
            </a: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의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구매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~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수입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~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판매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~ </a:t>
            </a: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폐기 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전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과정</a:t>
            </a: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을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수기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대응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Compliance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Risk가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구조적으로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반복∙확대</a:t>
            </a:r>
            <a:endParaRPr kumimoji="1" lang="en-US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검진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∙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노출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이력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등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데이터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분산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관리로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누락</a:t>
            </a: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및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오류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Risk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상존</a:t>
            </a:r>
            <a:endParaRPr kumimoji="1" lang="en-US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1" name="Shape 16">
            <a:extLst>
              <a:ext uri="{FF2B5EF4-FFF2-40B4-BE49-F238E27FC236}">
                <a16:creationId xmlns:a16="http://schemas.microsoft.com/office/drawing/2014/main" id="{15BB40EC-8B44-48F4-EB73-D5F0BE5C85C2}"/>
              </a:ext>
            </a:extLst>
          </p:cNvPr>
          <p:cNvSpPr/>
          <p:nvPr/>
        </p:nvSpPr>
        <p:spPr>
          <a:xfrm>
            <a:off x="672767" y="3583533"/>
            <a:ext cx="219456" cy="219456"/>
          </a:xfrm>
          <a:prstGeom prst="ellipse">
            <a:avLst/>
          </a:prstGeom>
          <a:solidFill>
            <a:srgbClr val="A50034"/>
          </a:solidFill>
          <a:ln/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" name="Text 17">
            <a:extLst>
              <a:ext uri="{FF2B5EF4-FFF2-40B4-BE49-F238E27FC236}">
                <a16:creationId xmlns:a16="http://schemas.microsoft.com/office/drawing/2014/main" id="{65F6FCEE-26AE-E003-DDD7-684619ADEA90}"/>
              </a:ext>
            </a:extLst>
          </p:cNvPr>
          <p:cNvSpPr/>
          <p:nvPr/>
        </p:nvSpPr>
        <p:spPr>
          <a:xfrm>
            <a:off x="672767" y="3583533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3</a:t>
            </a:r>
            <a:endParaRPr lang="en-US" sz="10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" name="Text 18">
            <a:extLst>
              <a:ext uri="{FF2B5EF4-FFF2-40B4-BE49-F238E27FC236}">
                <a16:creationId xmlns:a16="http://schemas.microsoft.com/office/drawing/2014/main" id="{F53A8A8F-B141-CF39-F1D4-C23B1928BF26}"/>
              </a:ext>
            </a:extLst>
          </p:cNvPr>
          <p:cNvSpPr/>
          <p:nvPr/>
        </p:nvSpPr>
        <p:spPr>
          <a:xfrm>
            <a:off x="965375" y="3546957"/>
            <a:ext cx="1170432" cy="44203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외주화에 따른 협력사 작업 증가</a:t>
            </a:r>
            <a:endParaRPr kumimoji="1" lang="en-US" sz="120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4" name="Text 19">
            <a:extLst>
              <a:ext uri="{FF2B5EF4-FFF2-40B4-BE49-F238E27FC236}">
                <a16:creationId xmlns:a16="http://schemas.microsoft.com/office/drawing/2014/main" id="{47D1515E-A123-B5CD-89A5-555BC57C783C}"/>
              </a:ext>
            </a:extLst>
          </p:cNvPr>
          <p:cNvSpPr/>
          <p:nvPr/>
        </p:nvSpPr>
        <p:spPr>
          <a:xfrm>
            <a:off x="2208958" y="3546957"/>
            <a:ext cx="2576143" cy="61900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현장 통제에 한계로 사고 위험 증가  </a:t>
            </a:r>
            <a:endParaRPr kumimoji="1" lang="en-US" altLang="ko-KR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담당자가 안전작업 허가서 사전 검토할 시간 부족</a:t>
            </a:r>
            <a:endParaRPr kumimoji="1" lang="en-US" altLang="ko-KR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0AEC5A74-EE24-BA8D-62A2-DA6582DE8026}"/>
              </a:ext>
            </a:extLst>
          </p:cNvPr>
          <p:cNvGrpSpPr/>
          <p:nvPr/>
        </p:nvGrpSpPr>
        <p:grpSpPr>
          <a:xfrm>
            <a:off x="359003" y="5116511"/>
            <a:ext cx="4510159" cy="1004244"/>
            <a:chOff x="281549" y="3381671"/>
            <a:chExt cx="4510159" cy="1004244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4F0A9ED1-4CAD-5894-EC89-1C2752AE61C0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30" name="그래픽 29" descr="남자 옆모습 단색으로 채워진">
                <a:extLst>
                  <a:ext uri="{FF2B5EF4-FFF2-40B4-BE49-F238E27FC236}">
                    <a16:creationId xmlns:a16="http://schemas.microsoft.com/office/drawing/2014/main" id="{F27725E0-5AD8-357E-5193-4BCE454FA9D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31" name="그래픽 30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E0346126-AD3C-627E-34C1-07CFC1DAB6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9" name="말풍선: 모서리가 둥근 사각형 28">
              <a:extLst>
                <a:ext uri="{FF2B5EF4-FFF2-40B4-BE49-F238E27FC236}">
                  <a16:creationId xmlns:a16="http://schemas.microsoft.com/office/drawing/2014/main" id="{2E54E555-BED7-E5E4-912C-D658FDDA709F}"/>
                </a:ext>
              </a:extLst>
            </p:cNvPr>
            <p:cNvSpPr/>
            <p:nvPr/>
          </p:nvSpPr>
          <p:spPr>
            <a:xfrm>
              <a:off x="1069991" y="3381671"/>
              <a:ext cx="3721717" cy="98281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물질 등록 여부를 사전에 확인할 방법이 없으니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발주가 끝난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뒤에야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규제 위반이 확인되는 경우가 많습니다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연구용 샘플 화학물질은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구매부터 폐기까지 이력 추적이 쉽지 않습니다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621A25B8-FBAE-5095-1675-2287A6C9A63D}"/>
              </a:ext>
            </a:extLst>
          </p:cNvPr>
          <p:cNvGrpSpPr/>
          <p:nvPr/>
        </p:nvGrpSpPr>
        <p:grpSpPr>
          <a:xfrm>
            <a:off x="5683613" y="1370973"/>
            <a:ext cx="4005008" cy="2316694"/>
            <a:chOff x="5729821" y="1370975"/>
            <a:chExt cx="3593592" cy="1837944"/>
          </a:xfrm>
        </p:grpSpPr>
        <p:sp>
          <p:nvSpPr>
            <p:cNvPr id="32" name="Shape 29">
              <a:extLst>
                <a:ext uri="{FF2B5EF4-FFF2-40B4-BE49-F238E27FC236}">
                  <a16:creationId xmlns:a16="http://schemas.microsoft.com/office/drawing/2014/main" id="{4EBED9D1-36AB-616B-7034-BE9D8691B5FD}"/>
                </a:ext>
              </a:extLst>
            </p:cNvPr>
            <p:cNvSpPr/>
            <p:nvPr/>
          </p:nvSpPr>
          <p:spPr>
            <a:xfrm>
              <a:off x="5729821" y="1370975"/>
              <a:ext cx="1170432" cy="237744"/>
            </a:xfrm>
            <a:prstGeom prst="rect">
              <a:avLst/>
            </a:prstGeom>
            <a:solidFill>
              <a:srgbClr val="D9D9D9"/>
            </a:solidFill>
            <a:ln/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3" name="Text 30">
              <a:extLst>
                <a:ext uri="{FF2B5EF4-FFF2-40B4-BE49-F238E27FC236}">
                  <a16:creationId xmlns:a16="http://schemas.microsoft.com/office/drawing/2014/main" id="{0F034F72-5924-6DAA-6CB7-39E7FCB7BB69}"/>
                </a:ext>
              </a:extLst>
            </p:cNvPr>
            <p:cNvSpPr/>
            <p:nvPr/>
          </p:nvSpPr>
          <p:spPr>
            <a:xfrm>
              <a:off x="5729821" y="1370975"/>
              <a:ext cx="1170432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안전</a:t>
              </a:r>
              <a:endParaRPr lang="en-US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4" name="Shape 31">
              <a:extLst>
                <a:ext uri="{FF2B5EF4-FFF2-40B4-BE49-F238E27FC236}">
                  <a16:creationId xmlns:a16="http://schemas.microsoft.com/office/drawing/2014/main" id="{913131E5-2791-0C82-DE0B-0D49C03042B8}"/>
                </a:ext>
              </a:extLst>
            </p:cNvPr>
            <p:cNvSpPr/>
            <p:nvPr/>
          </p:nvSpPr>
          <p:spPr>
            <a:xfrm>
              <a:off x="5729821" y="1645295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5" name="Text 32">
              <a:extLst>
                <a:ext uri="{FF2B5EF4-FFF2-40B4-BE49-F238E27FC236}">
                  <a16:creationId xmlns:a16="http://schemas.microsoft.com/office/drawing/2014/main" id="{B110B7C4-547F-734C-DB99-28E78A6E1EF4}"/>
                </a:ext>
              </a:extLst>
            </p:cNvPr>
            <p:cNvSpPr/>
            <p:nvPr/>
          </p:nvSpPr>
          <p:spPr>
            <a:xfrm>
              <a:off x="5729821" y="1645295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안전작업관리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6" name="Shape 33">
              <a:extLst>
                <a:ext uri="{FF2B5EF4-FFF2-40B4-BE49-F238E27FC236}">
                  <a16:creationId xmlns:a16="http://schemas.microsoft.com/office/drawing/2014/main" id="{E091DCD2-BC3D-155E-5413-C861E2E424EB}"/>
                </a:ext>
              </a:extLst>
            </p:cNvPr>
            <p:cNvSpPr/>
            <p:nvPr/>
          </p:nvSpPr>
          <p:spPr>
            <a:xfrm>
              <a:off x="5729821" y="1933331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" name="Text 34">
              <a:extLst>
                <a:ext uri="{FF2B5EF4-FFF2-40B4-BE49-F238E27FC236}">
                  <a16:creationId xmlns:a16="http://schemas.microsoft.com/office/drawing/2014/main" id="{97E0F63D-427D-776D-2362-1DFCC2D12AEA}"/>
                </a:ext>
              </a:extLst>
            </p:cNvPr>
            <p:cNvSpPr/>
            <p:nvPr/>
          </p:nvSpPr>
          <p:spPr>
            <a:xfrm>
              <a:off x="5729821" y="1933331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위험성평가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8" name="Shape 35">
              <a:extLst>
                <a:ext uri="{FF2B5EF4-FFF2-40B4-BE49-F238E27FC236}">
                  <a16:creationId xmlns:a16="http://schemas.microsoft.com/office/drawing/2014/main" id="{6B8B6BBE-8402-0DA4-69F1-CCA548A0FC0D}"/>
                </a:ext>
              </a:extLst>
            </p:cNvPr>
            <p:cNvSpPr/>
            <p:nvPr/>
          </p:nvSpPr>
          <p:spPr>
            <a:xfrm>
              <a:off x="5729821" y="2221367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9" name="Text 36">
              <a:extLst>
                <a:ext uri="{FF2B5EF4-FFF2-40B4-BE49-F238E27FC236}">
                  <a16:creationId xmlns:a16="http://schemas.microsoft.com/office/drawing/2014/main" id="{0163D07D-7173-6310-08B0-99A3C7B22966}"/>
                </a:ext>
              </a:extLst>
            </p:cNvPr>
            <p:cNvSpPr/>
            <p:nvPr/>
          </p:nvSpPr>
          <p:spPr>
            <a:xfrm>
              <a:off x="5729821" y="2221367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사고관리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0" name="Shape 37">
              <a:extLst>
                <a:ext uri="{FF2B5EF4-FFF2-40B4-BE49-F238E27FC236}">
                  <a16:creationId xmlns:a16="http://schemas.microsoft.com/office/drawing/2014/main" id="{2A7ED7A2-1132-F5ED-984A-543BF8DF3FA3}"/>
                </a:ext>
              </a:extLst>
            </p:cNvPr>
            <p:cNvSpPr/>
            <p:nvPr/>
          </p:nvSpPr>
          <p:spPr>
            <a:xfrm>
              <a:off x="6941401" y="1370975"/>
              <a:ext cx="1170432" cy="237744"/>
            </a:xfrm>
            <a:prstGeom prst="rect">
              <a:avLst/>
            </a:prstGeom>
            <a:solidFill>
              <a:srgbClr val="D9D9D9"/>
            </a:solidFill>
            <a:ln/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1" name="Text 38">
              <a:extLst>
                <a:ext uri="{FF2B5EF4-FFF2-40B4-BE49-F238E27FC236}">
                  <a16:creationId xmlns:a16="http://schemas.microsoft.com/office/drawing/2014/main" id="{7ACFA902-C797-79B5-FDF1-E54B9F7F705F}"/>
                </a:ext>
              </a:extLst>
            </p:cNvPr>
            <p:cNvSpPr/>
            <p:nvPr/>
          </p:nvSpPr>
          <p:spPr>
            <a:xfrm>
              <a:off x="6941401" y="1370975"/>
              <a:ext cx="1170432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b="1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환경</a:t>
              </a:r>
              <a:endParaRPr lang="en-US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2" name="Shape 39">
              <a:extLst>
                <a:ext uri="{FF2B5EF4-FFF2-40B4-BE49-F238E27FC236}">
                  <a16:creationId xmlns:a16="http://schemas.microsoft.com/office/drawing/2014/main" id="{58011106-FA69-E38C-16F7-FF80FB660958}"/>
                </a:ext>
              </a:extLst>
            </p:cNvPr>
            <p:cNvSpPr/>
            <p:nvPr/>
          </p:nvSpPr>
          <p:spPr>
            <a:xfrm>
              <a:off x="6941401" y="1645295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3" name="Text 40">
              <a:extLst>
                <a:ext uri="{FF2B5EF4-FFF2-40B4-BE49-F238E27FC236}">
                  <a16:creationId xmlns:a16="http://schemas.microsoft.com/office/drawing/2014/main" id="{DF02813D-D1CF-EBD8-F03A-6DFEB0E9F22F}"/>
                </a:ext>
              </a:extLst>
            </p:cNvPr>
            <p:cNvSpPr/>
            <p:nvPr/>
          </p:nvSpPr>
          <p:spPr>
            <a:xfrm>
              <a:off x="6941401" y="1645295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ko-KR" altLang="en-US" sz="9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대기관리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4" name="Shape 41">
              <a:extLst>
                <a:ext uri="{FF2B5EF4-FFF2-40B4-BE49-F238E27FC236}">
                  <a16:creationId xmlns:a16="http://schemas.microsoft.com/office/drawing/2014/main" id="{EFD302F4-05D5-9ED6-310D-11768DD1CA03}"/>
                </a:ext>
              </a:extLst>
            </p:cNvPr>
            <p:cNvSpPr/>
            <p:nvPr/>
          </p:nvSpPr>
          <p:spPr>
            <a:xfrm>
              <a:off x="6941401" y="1933331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pPr algn="ctr"/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수질관리</a:t>
              </a:r>
            </a:p>
          </p:txBody>
        </p:sp>
        <p:sp>
          <p:nvSpPr>
            <p:cNvPr id="45" name="Text 42">
              <a:extLst>
                <a:ext uri="{FF2B5EF4-FFF2-40B4-BE49-F238E27FC236}">
                  <a16:creationId xmlns:a16="http://schemas.microsoft.com/office/drawing/2014/main" id="{4985174B-0DE9-ACB3-B985-41E457E874D7}"/>
                </a:ext>
              </a:extLst>
            </p:cNvPr>
            <p:cNvSpPr/>
            <p:nvPr/>
          </p:nvSpPr>
          <p:spPr>
            <a:xfrm>
              <a:off x="6941401" y="1933331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6" name="Shape 43">
              <a:extLst>
                <a:ext uri="{FF2B5EF4-FFF2-40B4-BE49-F238E27FC236}">
                  <a16:creationId xmlns:a16="http://schemas.microsoft.com/office/drawing/2014/main" id="{31299C54-1C86-203E-F5E9-D90E02D75BDE}"/>
                </a:ext>
              </a:extLst>
            </p:cNvPr>
            <p:cNvSpPr/>
            <p:nvPr/>
          </p:nvSpPr>
          <p:spPr>
            <a:xfrm>
              <a:off x="6941401" y="2221367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7" name="Text 44">
              <a:extLst>
                <a:ext uri="{FF2B5EF4-FFF2-40B4-BE49-F238E27FC236}">
                  <a16:creationId xmlns:a16="http://schemas.microsoft.com/office/drawing/2014/main" id="{CF91A72A-75B6-0312-5B31-AF27493D7D07}"/>
                </a:ext>
              </a:extLst>
            </p:cNvPr>
            <p:cNvSpPr/>
            <p:nvPr/>
          </p:nvSpPr>
          <p:spPr>
            <a:xfrm>
              <a:off x="6941401" y="2221367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altLang="ko-KR" sz="900" err="1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폐기물관리</a:t>
              </a:r>
              <a:endParaRPr lang="en-US" altLang="ko-KR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8" name="Shape 45">
              <a:extLst>
                <a:ext uri="{FF2B5EF4-FFF2-40B4-BE49-F238E27FC236}">
                  <a16:creationId xmlns:a16="http://schemas.microsoft.com/office/drawing/2014/main" id="{4C61C74F-DB4F-66C0-BD0F-B1AA68CE44AC}"/>
                </a:ext>
              </a:extLst>
            </p:cNvPr>
            <p:cNvSpPr/>
            <p:nvPr/>
          </p:nvSpPr>
          <p:spPr>
            <a:xfrm>
              <a:off x="8152981" y="1370975"/>
              <a:ext cx="1170432" cy="237744"/>
            </a:xfrm>
            <a:prstGeom prst="rect">
              <a:avLst/>
            </a:prstGeom>
            <a:solidFill>
              <a:srgbClr val="D9D9D9"/>
            </a:solidFill>
            <a:ln/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9" name="Text 46">
              <a:extLst>
                <a:ext uri="{FF2B5EF4-FFF2-40B4-BE49-F238E27FC236}">
                  <a16:creationId xmlns:a16="http://schemas.microsoft.com/office/drawing/2014/main" id="{7A9A92B6-E975-2AE8-968D-453275B94687}"/>
                </a:ext>
              </a:extLst>
            </p:cNvPr>
            <p:cNvSpPr/>
            <p:nvPr/>
          </p:nvSpPr>
          <p:spPr>
            <a:xfrm>
              <a:off x="8152981" y="1370975"/>
              <a:ext cx="1170432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ko-KR" altLang="en-US" sz="1000" b="1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화학물질</a:t>
              </a:r>
              <a:endParaRPr lang="en-US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0" name="Shape 47">
              <a:extLst>
                <a:ext uri="{FF2B5EF4-FFF2-40B4-BE49-F238E27FC236}">
                  <a16:creationId xmlns:a16="http://schemas.microsoft.com/office/drawing/2014/main" id="{714430FA-0246-8358-4374-E03F8620419E}"/>
                </a:ext>
              </a:extLst>
            </p:cNvPr>
            <p:cNvSpPr/>
            <p:nvPr/>
          </p:nvSpPr>
          <p:spPr>
            <a:xfrm>
              <a:off x="8152981" y="1645295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" name="Text 48">
              <a:extLst>
                <a:ext uri="{FF2B5EF4-FFF2-40B4-BE49-F238E27FC236}">
                  <a16:creationId xmlns:a16="http://schemas.microsoft.com/office/drawing/2014/main" id="{4BEC6141-5FD3-A363-E16C-21139A6697B7}"/>
                </a:ext>
              </a:extLst>
            </p:cNvPr>
            <p:cNvSpPr/>
            <p:nvPr/>
          </p:nvSpPr>
          <p:spPr>
            <a:xfrm>
              <a:off x="8152981" y="1645295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ko-KR" altLang="en-US" sz="900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화학물질등록관리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2" name="Shape 49">
              <a:extLst>
                <a:ext uri="{FF2B5EF4-FFF2-40B4-BE49-F238E27FC236}">
                  <a16:creationId xmlns:a16="http://schemas.microsoft.com/office/drawing/2014/main" id="{2AE3A880-89BB-FB8F-63F8-CC2F3DFB3A4B}"/>
                </a:ext>
              </a:extLst>
            </p:cNvPr>
            <p:cNvSpPr/>
            <p:nvPr/>
          </p:nvSpPr>
          <p:spPr>
            <a:xfrm>
              <a:off x="8152981" y="1933331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3" name="Text 50">
              <a:extLst>
                <a:ext uri="{FF2B5EF4-FFF2-40B4-BE49-F238E27FC236}">
                  <a16:creationId xmlns:a16="http://schemas.microsoft.com/office/drawing/2014/main" id="{ADE77559-760B-EF5D-93C3-D6FDC1CDF9B4}"/>
                </a:ext>
              </a:extLst>
            </p:cNvPr>
            <p:cNvSpPr/>
            <p:nvPr/>
          </p:nvSpPr>
          <p:spPr>
            <a:xfrm>
              <a:off x="8152981" y="1933331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MSDS</a:t>
              </a:r>
              <a:r>
                <a:rPr lang="ko-KR" altLang="en-US" sz="900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관리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4" name="Shape 51">
              <a:extLst>
                <a:ext uri="{FF2B5EF4-FFF2-40B4-BE49-F238E27FC236}">
                  <a16:creationId xmlns:a16="http://schemas.microsoft.com/office/drawing/2014/main" id="{EB5C7682-8534-6008-0971-FE269EB2BD8B}"/>
                </a:ext>
              </a:extLst>
            </p:cNvPr>
            <p:cNvSpPr/>
            <p:nvPr/>
          </p:nvSpPr>
          <p:spPr>
            <a:xfrm>
              <a:off x="8152981" y="2221367"/>
              <a:ext cx="1170432" cy="25603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C9C9C9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5" name="Text 52">
              <a:extLst>
                <a:ext uri="{FF2B5EF4-FFF2-40B4-BE49-F238E27FC236}">
                  <a16:creationId xmlns:a16="http://schemas.microsoft.com/office/drawing/2014/main" id="{5C760501-01B9-CA18-3A31-529CA552EC36}"/>
                </a:ext>
              </a:extLst>
            </p:cNvPr>
            <p:cNvSpPr/>
            <p:nvPr/>
          </p:nvSpPr>
          <p:spPr>
            <a:xfrm>
              <a:off x="8152981" y="2221367"/>
              <a:ext cx="117043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ko-KR" altLang="en-US" sz="900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규제통합</a:t>
              </a:r>
              <a:r>
                <a:rPr lang="en-US" altLang="ko-KR" sz="900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DB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6" name="Shape 53">
              <a:extLst>
                <a:ext uri="{FF2B5EF4-FFF2-40B4-BE49-F238E27FC236}">
                  <a16:creationId xmlns:a16="http://schemas.microsoft.com/office/drawing/2014/main" id="{9DCEE82B-7124-6047-106C-BA89517C13F8}"/>
                </a:ext>
              </a:extLst>
            </p:cNvPr>
            <p:cNvSpPr/>
            <p:nvPr/>
          </p:nvSpPr>
          <p:spPr>
            <a:xfrm>
              <a:off x="5729821" y="2605415"/>
              <a:ext cx="3584448" cy="6035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A50034"/>
              </a:solidFill>
              <a:prstDash val="dash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7" name="Text 54">
              <a:extLst>
                <a:ext uri="{FF2B5EF4-FFF2-40B4-BE49-F238E27FC236}">
                  <a16:creationId xmlns:a16="http://schemas.microsoft.com/office/drawing/2014/main" id="{E2B264BC-3C9A-77BB-BF0F-BB9621516D2C}"/>
                </a:ext>
              </a:extLst>
            </p:cNvPr>
            <p:cNvSpPr/>
            <p:nvPr/>
          </p:nvSpPr>
          <p:spPr>
            <a:xfrm>
              <a:off x="5802973" y="2632847"/>
              <a:ext cx="13716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8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추가 기능(AX)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8" name="Shape 55">
              <a:extLst>
                <a:ext uri="{FF2B5EF4-FFF2-40B4-BE49-F238E27FC236}">
                  <a16:creationId xmlns:a16="http://schemas.microsoft.com/office/drawing/2014/main" id="{505BE283-1650-C968-094A-7DB4F3CB4530}"/>
                </a:ext>
              </a:extLst>
            </p:cNvPr>
            <p:cNvSpPr/>
            <p:nvPr/>
          </p:nvSpPr>
          <p:spPr>
            <a:xfrm>
              <a:off x="5802973" y="2824871"/>
              <a:ext cx="1115568" cy="274320"/>
            </a:xfrm>
            <a:prstGeom prst="rect">
              <a:avLst/>
            </a:prstGeom>
            <a:solidFill>
              <a:srgbClr val="FDF2F5"/>
            </a:solidFill>
            <a:ln w="6350">
              <a:solidFill>
                <a:srgbClr val="E3B3C2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9" name="Text 56">
              <a:extLst>
                <a:ext uri="{FF2B5EF4-FFF2-40B4-BE49-F238E27FC236}">
                  <a16:creationId xmlns:a16="http://schemas.microsoft.com/office/drawing/2014/main" id="{81B3CC1C-01F1-8BAB-CC2A-3F90D409C9D8}"/>
                </a:ext>
              </a:extLst>
            </p:cNvPr>
            <p:cNvSpPr/>
            <p:nvPr/>
          </p:nvSpPr>
          <p:spPr>
            <a:xfrm>
              <a:off x="5775541" y="2824871"/>
              <a:ext cx="117043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AI 기반 작업위험성평가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0" name="Shape 57">
              <a:extLst>
                <a:ext uri="{FF2B5EF4-FFF2-40B4-BE49-F238E27FC236}">
                  <a16:creationId xmlns:a16="http://schemas.microsoft.com/office/drawing/2014/main" id="{67F28D70-3982-9FD7-632C-C84D7C0510C5}"/>
                </a:ext>
              </a:extLst>
            </p:cNvPr>
            <p:cNvSpPr/>
            <p:nvPr/>
          </p:nvSpPr>
          <p:spPr>
            <a:xfrm>
              <a:off x="6973405" y="2824871"/>
              <a:ext cx="1115568" cy="274320"/>
            </a:xfrm>
            <a:prstGeom prst="rect">
              <a:avLst/>
            </a:prstGeom>
            <a:solidFill>
              <a:srgbClr val="FDF2F5"/>
            </a:solidFill>
            <a:ln w="6350">
              <a:solidFill>
                <a:srgbClr val="E3B3C2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1" name="Text 58">
              <a:extLst>
                <a:ext uri="{FF2B5EF4-FFF2-40B4-BE49-F238E27FC236}">
                  <a16:creationId xmlns:a16="http://schemas.microsoft.com/office/drawing/2014/main" id="{1FD2B5AB-4C5C-8B1E-5B23-BC7473EBB36D}"/>
                </a:ext>
              </a:extLst>
            </p:cNvPr>
            <p:cNvSpPr/>
            <p:nvPr/>
          </p:nvSpPr>
          <p:spPr>
            <a:xfrm>
              <a:off x="6945973" y="2824871"/>
              <a:ext cx="117043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MSDS AI OCR 검토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2" name="Shape 59">
              <a:extLst>
                <a:ext uri="{FF2B5EF4-FFF2-40B4-BE49-F238E27FC236}">
                  <a16:creationId xmlns:a16="http://schemas.microsoft.com/office/drawing/2014/main" id="{CCEBB752-42EB-6772-55A5-7B9455D2CE9A}"/>
                </a:ext>
              </a:extLst>
            </p:cNvPr>
            <p:cNvSpPr/>
            <p:nvPr/>
          </p:nvSpPr>
          <p:spPr>
            <a:xfrm>
              <a:off x="8143837" y="2824871"/>
              <a:ext cx="1115568" cy="274320"/>
            </a:xfrm>
            <a:prstGeom prst="rect">
              <a:avLst/>
            </a:prstGeom>
            <a:solidFill>
              <a:srgbClr val="FDF2F5"/>
            </a:solidFill>
            <a:ln w="6350">
              <a:solidFill>
                <a:srgbClr val="E3B3C2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3" name="Text 60">
              <a:extLst>
                <a:ext uri="{FF2B5EF4-FFF2-40B4-BE49-F238E27FC236}">
                  <a16:creationId xmlns:a16="http://schemas.microsoft.com/office/drawing/2014/main" id="{4AD3A783-AE27-6C7E-1C94-3AC858A9175E}"/>
                </a:ext>
              </a:extLst>
            </p:cNvPr>
            <p:cNvSpPr/>
            <p:nvPr/>
          </p:nvSpPr>
          <p:spPr>
            <a:xfrm>
              <a:off x="8116405" y="2824871"/>
              <a:ext cx="117043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800">
                  <a:solidFill>
                    <a:srgbClr val="262626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작업모니터링(+직캠)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69" name="Text 62">
            <a:extLst>
              <a:ext uri="{FF2B5EF4-FFF2-40B4-BE49-F238E27FC236}">
                <a16:creationId xmlns:a16="http://schemas.microsoft.com/office/drawing/2014/main" id="{4E4930D9-85A4-1E1E-DF33-CD54445BD119}"/>
              </a:ext>
            </a:extLst>
          </p:cNvPr>
          <p:cNvSpPr/>
          <p:nvPr/>
        </p:nvSpPr>
        <p:spPr>
          <a:xfrm>
            <a:off x="5529795" y="3978894"/>
            <a:ext cx="440801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2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작업前</a:t>
            </a:r>
            <a:r>
              <a:rPr 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작업계획서/허가서 작성∙승인 → </a:t>
            </a:r>
            <a:r>
              <a:rPr lang="en-US" sz="12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작업中</a:t>
            </a:r>
            <a:r>
              <a:rPr 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작업관리/안전점검 → </a:t>
            </a:r>
            <a:r>
              <a:rPr lang="en-US" sz="12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작업後</a:t>
            </a:r>
            <a:r>
              <a:rPr 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sz="12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작업완료</a:t>
            </a:r>
            <a:endParaRPr lang="en-US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ERP/PRS 시스템 I/F </a:t>
            </a:r>
            <a:r>
              <a:rPr lang="en-US" sz="12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연동을</a:t>
            </a:r>
            <a:r>
              <a:rPr 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통한 구매 발주 등록 Block </a:t>
            </a:r>
            <a:r>
              <a:rPr lang="en-US" sz="12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처리</a:t>
            </a:r>
            <a:endParaRPr lang="en-US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결재∙메일∙인사(HR)∙올바로시스템 등 EAI </a:t>
            </a:r>
            <a:r>
              <a:rPr lang="en-US" sz="12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연계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로 사용자 편의성 증대</a:t>
            </a:r>
            <a:endParaRPr lang="en-US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C5D9C859-14B4-AAF5-1CAC-C6064B00F6CC}"/>
              </a:ext>
            </a:extLst>
          </p:cNvPr>
          <p:cNvSpPr>
            <a:spLocks noChangeAspect="1"/>
          </p:cNvSpPr>
          <p:nvPr/>
        </p:nvSpPr>
        <p:spPr>
          <a:xfrm>
            <a:off x="5981705" y="5328667"/>
            <a:ext cx="252000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57844E28-F98F-63DD-7A0E-2685FF62B97B}"/>
              </a:ext>
            </a:extLst>
          </p:cNvPr>
          <p:cNvSpPr/>
          <p:nvPr/>
        </p:nvSpPr>
        <p:spPr>
          <a:xfrm>
            <a:off x="6293291" y="5362334"/>
            <a:ext cx="350230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</a:pP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안전환경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Portal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구축으로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업무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표준화∙전자화</a:t>
            </a:r>
            <a:endParaRPr lang="en-US" altLang="ko-KR" sz="12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C70C31C9-BDF2-F74A-0D26-C4C305E0CB7A}"/>
              </a:ext>
            </a:extLst>
          </p:cNvPr>
          <p:cNvSpPr>
            <a:spLocks noChangeAspect="1"/>
          </p:cNvSpPr>
          <p:nvPr/>
        </p:nvSpPr>
        <p:spPr>
          <a:xfrm>
            <a:off x="5981705" y="5617589"/>
            <a:ext cx="252000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B9F85F83-760F-08BA-3EAA-2C16955EC609}"/>
              </a:ext>
            </a:extLst>
          </p:cNvPr>
          <p:cNvSpPr/>
          <p:nvPr/>
        </p:nvSpPr>
        <p:spPr>
          <a:xfrm>
            <a:off x="6293291" y="5651256"/>
            <a:ext cx="355169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</a:pP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Gen.AI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기반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위험성평가∙MSDS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AI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검토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적용</a:t>
            </a:r>
            <a:endParaRPr lang="en-US" altLang="ko-KR" sz="12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68CEBB48-1B19-002D-D7FD-3E92CB5821F1}"/>
              </a:ext>
            </a:extLst>
          </p:cNvPr>
          <p:cNvSpPr>
            <a:spLocks noChangeAspect="1"/>
          </p:cNvSpPr>
          <p:nvPr/>
        </p:nvSpPr>
        <p:spPr>
          <a:xfrm>
            <a:off x="5983492" y="5906510"/>
            <a:ext cx="252000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FA25AFAD-A8F6-DCB4-76E2-1EAAB9B071D3}"/>
              </a:ext>
            </a:extLst>
          </p:cNvPr>
          <p:cNvSpPr/>
          <p:nvPr/>
        </p:nvSpPr>
        <p:spPr>
          <a:xfrm>
            <a:off x="6295078" y="5940177"/>
            <a:ext cx="3764967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</a:pP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통합관제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연계로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작업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현장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내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실질적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사고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감소</a:t>
            </a:r>
            <a:endParaRPr lang="en-US" altLang="ko-KR" sz="1200" b="1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83" name="왼쪽 대괄호 82">
            <a:extLst>
              <a:ext uri="{FF2B5EF4-FFF2-40B4-BE49-F238E27FC236}">
                <a16:creationId xmlns:a16="http://schemas.microsoft.com/office/drawing/2014/main" id="{89295E26-53B2-3F8C-0DB2-0B4908B20F85}"/>
              </a:ext>
            </a:extLst>
          </p:cNvPr>
          <p:cNvSpPr/>
          <p:nvPr/>
        </p:nvSpPr>
        <p:spPr>
          <a:xfrm>
            <a:off x="5867903" y="5377034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780B1A0B-62B4-BBA3-1170-12CE9A0612AC}"/>
              </a:ext>
            </a:extLst>
          </p:cNvPr>
          <p:cNvSpPr>
            <a:spLocks noChangeAspect="1"/>
          </p:cNvSpPr>
          <p:nvPr/>
        </p:nvSpPr>
        <p:spPr>
          <a:xfrm rot="16200000">
            <a:off x="5368250" y="5583147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D463D4F0-B84A-0A5B-E23D-8FBA058B1D00}"/>
              </a:ext>
            </a:extLst>
          </p:cNvPr>
          <p:cNvGrpSpPr/>
          <p:nvPr/>
        </p:nvGrpSpPr>
        <p:grpSpPr>
          <a:xfrm>
            <a:off x="359003" y="4464966"/>
            <a:ext cx="4510159" cy="757369"/>
            <a:chOff x="281549" y="3628546"/>
            <a:chExt cx="4510159" cy="757369"/>
          </a:xfrm>
        </p:grpSpPr>
        <p:grpSp>
          <p:nvGrpSpPr>
            <p:cNvPr id="185" name="그룹 184">
              <a:extLst>
                <a:ext uri="{FF2B5EF4-FFF2-40B4-BE49-F238E27FC236}">
                  <a16:creationId xmlns:a16="http://schemas.microsoft.com/office/drawing/2014/main" id="{7B1117A7-D2D2-966A-842F-3FF65D552889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87" name="그래픽 186" descr="남자 옆모습 단색으로 채워진">
                <a:extLst>
                  <a:ext uri="{FF2B5EF4-FFF2-40B4-BE49-F238E27FC236}">
                    <a16:creationId xmlns:a16="http://schemas.microsoft.com/office/drawing/2014/main" id="{4BE8836B-8C7C-63C6-9606-6CE2D854D3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88" name="그래픽 18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BF112E58-F504-24F0-2DDB-08B87D4C34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86" name="말풍선: 모서리가 둥근 사각형 185">
              <a:extLst>
                <a:ext uri="{FF2B5EF4-FFF2-40B4-BE49-F238E27FC236}">
                  <a16:creationId xmlns:a16="http://schemas.microsoft.com/office/drawing/2014/main" id="{A54ABEED-3C02-E679-A39A-9377E318A142}"/>
                </a:ext>
              </a:extLst>
            </p:cNvPr>
            <p:cNvSpPr/>
            <p:nvPr/>
          </p:nvSpPr>
          <p:spPr>
            <a:xfrm>
              <a:off x="1069991" y="3628546"/>
              <a:ext cx="3721717" cy="489060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작업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위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험성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평가를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사람이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엑셀로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작성하고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인허가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수량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임박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시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시스템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알람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없이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담당자가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수기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관리하고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있어요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89" name="Text 79">
            <a:extLst>
              <a:ext uri="{FF2B5EF4-FFF2-40B4-BE49-F238E27FC236}">
                <a16:creationId xmlns:a16="http://schemas.microsoft.com/office/drawing/2014/main" id="{A2C20658-D743-D004-8A3A-67180DCBA011}"/>
              </a:ext>
            </a:extLst>
          </p:cNvPr>
          <p:cNvSpPr/>
          <p:nvPr/>
        </p:nvSpPr>
        <p:spPr>
          <a:xfrm>
            <a:off x="10983051" y="1251416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u="sng" err="1">
                <a:solidFill>
                  <a:srgbClr val="262626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정성적</a:t>
            </a:r>
            <a:r>
              <a:rPr lang="en-US" sz="1400" b="1" u="sng">
                <a:solidFill>
                  <a:srgbClr val="262626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400" b="1" u="sng" err="1">
                <a:solidFill>
                  <a:srgbClr val="262626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기대효과</a:t>
            </a:r>
            <a:endParaRPr lang="en-US" sz="14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0" name="Shape 80">
            <a:extLst>
              <a:ext uri="{FF2B5EF4-FFF2-40B4-BE49-F238E27FC236}">
                <a16:creationId xmlns:a16="http://schemas.microsoft.com/office/drawing/2014/main" id="{B8EF0A68-057E-EF93-E165-1E5B88A9673F}"/>
              </a:ext>
            </a:extLst>
          </p:cNvPr>
          <p:cNvSpPr/>
          <p:nvPr/>
        </p:nvSpPr>
        <p:spPr>
          <a:xfrm>
            <a:off x="10801617" y="1702901"/>
            <a:ext cx="109728" cy="109728"/>
          </a:xfrm>
          <a:prstGeom prst="rect">
            <a:avLst/>
          </a:prstGeom>
          <a:solidFill>
            <a:srgbClr val="A50034"/>
          </a:solidFill>
          <a:ln/>
        </p:spPr>
        <p:txBody>
          <a:bodyPr/>
          <a:lstStyle/>
          <a:p>
            <a:endParaRPr lang="ko-KR" altLang="en-US" sz="24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1" name="Text 81">
            <a:extLst>
              <a:ext uri="{FF2B5EF4-FFF2-40B4-BE49-F238E27FC236}">
                <a16:creationId xmlns:a16="http://schemas.microsoft.com/office/drawing/2014/main" id="{EFE52B7A-1D46-2792-70A8-989EB6269DBB}"/>
              </a:ext>
            </a:extLst>
          </p:cNvPr>
          <p:cNvSpPr/>
          <p:nvPr/>
        </p:nvSpPr>
        <p:spPr>
          <a:xfrm>
            <a:off x="11002785" y="1648037"/>
            <a:ext cx="33284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>
                <a:solidFill>
                  <a:srgbClr val="262626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중대재해 발생 방지</a:t>
            </a:r>
            <a:endParaRPr lang="en-US" sz="14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2" name="Text 82">
            <a:extLst>
              <a:ext uri="{FF2B5EF4-FFF2-40B4-BE49-F238E27FC236}">
                <a16:creationId xmlns:a16="http://schemas.microsoft.com/office/drawing/2014/main" id="{CD04F880-5F88-BCD9-0B84-D99E490C2377}"/>
              </a:ext>
            </a:extLst>
          </p:cNvPr>
          <p:cNvSpPr/>
          <p:nvPr/>
        </p:nvSpPr>
        <p:spPr>
          <a:xfrm>
            <a:off x="11002784" y="1867493"/>
            <a:ext cx="38485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잠재적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위험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요소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파악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및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중대재해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발생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방지를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목표로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생성형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AI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기술을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활용하여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위험성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평가를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수행</a:t>
            </a:r>
            <a:endParaRPr lang="en-US" sz="12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3" name="Shape 83">
            <a:extLst>
              <a:ext uri="{FF2B5EF4-FFF2-40B4-BE49-F238E27FC236}">
                <a16:creationId xmlns:a16="http://schemas.microsoft.com/office/drawing/2014/main" id="{8605219A-BC55-F4DC-E7AC-D579902B5580}"/>
              </a:ext>
            </a:extLst>
          </p:cNvPr>
          <p:cNvSpPr/>
          <p:nvPr/>
        </p:nvSpPr>
        <p:spPr>
          <a:xfrm>
            <a:off x="10801617" y="2482046"/>
            <a:ext cx="109728" cy="109728"/>
          </a:xfrm>
          <a:prstGeom prst="rect">
            <a:avLst/>
          </a:prstGeom>
          <a:solidFill>
            <a:srgbClr val="A50034"/>
          </a:solidFill>
          <a:ln/>
        </p:spPr>
        <p:txBody>
          <a:bodyPr/>
          <a:lstStyle/>
          <a:p>
            <a:endParaRPr lang="ko-KR" altLang="en-US" sz="24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4" name="Text 84">
            <a:extLst>
              <a:ext uri="{FF2B5EF4-FFF2-40B4-BE49-F238E27FC236}">
                <a16:creationId xmlns:a16="http://schemas.microsoft.com/office/drawing/2014/main" id="{A2CD02D0-44AD-6268-464E-1909F1778280}"/>
              </a:ext>
            </a:extLst>
          </p:cNvPr>
          <p:cNvSpPr/>
          <p:nvPr/>
        </p:nvSpPr>
        <p:spPr>
          <a:xfrm>
            <a:off x="11002785" y="2427182"/>
            <a:ext cx="33284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>
                <a:solidFill>
                  <a:srgbClr val="262626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전사 상향 평준화</a:t>
            </a:r>
            <a:endParaRPr lang="en-US" sz="14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5" name="Text 85">
            <a:extLst>
              <a:ext uri="{FF2B5EF4-FFF2-40B4-BE49-F238E27FC236}">
                <a16:creationId xmlns:a16="http://schemas.microsoft.com/office/drawing/2014/main" id="{8AF9F7E4-2536-0CFD-BFE0-20D987A872D5}"/>
              </a:ext>
            </a:extLst>
          </p:cNvPr>
          <p:cNvSpPr/>
          <p:nvPr/>
        </p:nvSpPr>
        <p:spPr>
          <a:xfrm>
            <a:off x="11002784" y="2675213"/>
            <a:ext cx="38485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작업별 위험요소 식별/구체화 역량 향상, 기존 경력직원 수준 전사 상향 평준화</a:t>
            </a:r>
            <a:endParaRPr lang="en-US" sz="12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6" name="Shape 86">
            <a:extLst>
              <a:ext uri="{FF2B5EF4-FFF2-40B4-BE49-F238E27FC236}">
                <a16:creationId xmlns:a16="http://schemas.microsoft.com/office/drawing/2014/main" id="{40AE91B1-DD23-BC63-B723-F402B1281569}"/>
              </a:ext>
            </a:extLst>
          </p:cNvPr>
          <p:cNvSpPr/>
          <p:nvPr/>
        </p:nvSpPr>
        <p:spPr>
          <a:xfrm>
            <a:off x="10801617" y="3403667"/>
            <a:ext cx="109728" cy="109728"/>
          </a:xfrm>
          <a:prstGeom prst="rect">
            <a:avLst/>
          </a:prstGeom>
          <a:solidFill>
            <a:srgbClr val="A50034"/>
          </a:solidFill>
          <a:ln/>
        </p:spPr>
        <p:txBody>
          <a:bodyPr/>
          <a:lstStyle/>
          <a:p>
            <a:endParaRPr lang="ko-KR" altLang="en-US" sz="24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7" name="Text 87">
            <a:extLst>
              <a:ext uri="{FF2B5EF4-FFF2-40B4-BE49-F238E27FC236}">
                <a16:creationId xmlns:a16="http://schemas.microsoft.com/office/drawing/2014/main" id="{AC92071B-2BD7-1D94-B062-CE5426ED31BD}"/>
              </a:ext>
            </a:extLst>
          </p:cNvPr>
          <p:cNvSpPr/>
          <p:nvPr/>
        </p:nvSpPr>
        <p:spPr>
          <a:xfrm>
            <a:off x="11002785" y="3348803"/>
            <a:ext cx="33284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>
                <a:solidFill>
                  <a:srgbClr val="262626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Compliance Risk 사전 통제</a:t>
            </a:r>
            <a:endParaRPr lang="en-US" sz="14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8" name="Text 88">
            <a:extLst>
              <a:ext uri="{FF2B5EF4-FFF2-40B4-BE49-F238E27FC236}">
                <a16:creationId xmlns:a16="http://schemas.microsoft.com/office/drawing/2014/main" id="{505A6F4A-8E33-DBD2-6C81-B2ACE59F4F39}"/>
              </a:ext>
            </a:extLst>
          </p:cNvPr>
          <p:cNvSpPr/>
          <p:nvPr/>
        </p:nvSpPr>
        <p:spPr>
          <a:xfrm>
            <a:off x="11002784" y="3615884"/>
            <a:ext cx="38485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ko-KR" alt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한 개 시스템으로 국내외 주요 법령 대응 가능 </a:t>
            </a:r>
            <a:endParaRPr lang="en-US" sz="1200">
              <a:solidFill>
                <a:srgbClr val="40404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0" indent="0" algn="l">
              <a:lnSpc>
                <a:spcPct val="110000"/>
              </a:lnSpc>
              <a:buNone/>
            </a:pP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구매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전 성분 검토, 국가별 규제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점검으로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err="1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검토</a:t>
            </a: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누락 방지</a:t>
            </a:r>
            <a:endParaRPr lang="en-US" sz="12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9" name="Shape 89">
            <a:extLst>
              <a:ext uri="{FF2B5EF4-FFF2-40B4-BE49-F238E27FC236}">
                <a16:creationId xmlns:a16="http://schemas.microsoft.com/office/drawing/2014/main" id="{093A865F-E9E8-D16D-D049-84B9D6483209}"/>
              </a:ext>
            </a:extLst>
          </p:cNvPr>
          <p:cNvSpPr/>
          <p:nvPr/>
        </p:nvSpPr>
        <p:spPr>
          <a:xfrm>
            <a:off x="10801617" y="4423312"/>
            <a:ext cx="109728" cy="109728"/>
          </a:xfrm>
          <a:prstGeom prst="rect">
            <a:avLst/>
          </a:prstGeom>
          <a:solidFill>
            <a:srgbClr val="A50034"/>
          </a:solidFill>
          <a:ln/>
        </p:spPr>
        <p:txBody>
          <a:bodyPr/>
          <a:lstStyle/>
          <a:p>
            <a:endParaRPr lang="ko-KR" altLang="en-US" sz="24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0" name="Text 90">
            <a:extLst>
              <a:ext uri="{FF2B5EF4-FFF2-40B4-BE49-F238E27FC236}">
                <a16:creationId xmlns:a16="http://schemas.microsoft.com/office/drawing/2014/main" id="{A25DADA8-66FF-3C1C-6137-93146BECB5B5}"/>
              </a:ext>
            </a:extLst>
          </p:cNvPr>
          <p:cNvSpPr/>
          <p:nvPr/>
        </p:nvSpPr>
        <p:spPr>
          <a:xfrm>
            <a:off x="11002785" y="4368448"/>
            <a:ext cx="33284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>
                <a:solidFill>
                  <a:srgbClr val="262626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실질적 예방 조치</a:t>
            </a:r>
            <a:endParaRPr lang="en-US" sz="14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1" name="Text 91">
            <a:extLst>
              <a:ext uri="{FF2B5EF4-FFF2-40B4-BE49-F238E27FC236}">
                <a16:creationId xmlns:a16="http://schemas.microsoft.com/office/drawing/2014/main" id="{33306A0C-AC4A-3D85-41A1-11A82C928197}"/>
              </a:ext>
            </a:extLst>
          </p:cNvPr>
          <p:cNvSpPr/>
          <p:nvPr/>
        </p:nvSpPr>
        <p:spPr>
          <a:xfrm>
            <a:off x="11002784" y="4626004"/>
            <a:ext cx="38485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>
                <a:solidFill>
                  <a:srgbClr val="40404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유해인자 노출 이력과 건강검진/질환 등 건강 이력 정보를 장기간 축적하고 연계/분석하여 예방 조치 수립/시행에 활용</a:t>
            </a:r>
            <a:endParaRPr lang="en-US" sz="12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204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CF78D2F6-7448-A635-ACE7-80E8F4871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2291" y="6020573"/>
            <a:ext cx="857971" cy="22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10" descr="LG디스플레이 - 나무위키">
            <a:extLst>
              <a:ext uri="{FF2B5EF4-FFF2-40B4-BE49-F238E27FC236}">
                <a16:creationId xmlns:a16="http://schemas.microsoft.com/office/drawing/2014/main" id="{0FF93324-F2EE-5878-834F-6A7F893AC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818" y="6050839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7158BB45-197C-5BF9-4D2D-3B2DAF74B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1552270" y="5718628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Picture 14" descr="LG화학 - 나무위키">
            <a:extLst>
              <a:ext uri="{FF2B5EF4-FFF2-40B4-BE49-F238E27FC236}">
                <a16:creationId xmlns:a16="http://schemas.microsoft.com/office/drawing/2014/main" id="{B36635C7-42A1-56D3-CF99-725BBCBDF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6818" y="5732681"/>
            <a:ext cx="813675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9B9596F5-07F2-37B7-02FB-A56F6D190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5909" y="5737835"/>
            <a:ext cx="804414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그림 48">
            <a:extLst>
              <a:ext uri="{FF2B5EF4-FFF2-40B4-BE49-F238E27FC236}">
                <a16:creationId xmlns:a16="http://schemas.microsoft.com/office/drawing/2014/main" id="{027F4879-C989-375E-BA4B-5B73BBFCB457}"/>
              </a:ext>
            </a:extLst>
          </p:cNvPr>
          <p:cNvPicPr>
            <a:picLocks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28616" y="6013819"/>
            <a:ext cx="1303044" cy="207381"/>
          </a:xfrm>
          <a:prstGeom prst="rect">
            <a:avLst/>
          </a:prstGeom>
        </p:spPr>
      </p:pic>
      <p:pic>
        <p:nvPicPr>
          <p:cNvPr id="100" name="Picture 89">
            <a:extLst>
              <a:ext uri="{FF2B5EF4-FFF2-40B4-BE49-F238E27FC236}">
                <a16:creationId xmlns:a16="http://schemas.microsoft.com/office/drawing/2014/main" id="{9612A5C3-8C6F-7001-346C-BFDE2764BA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5825" y="5703593"/>
            <a:ext cx="1150751" cy="23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95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434</Words>
  <Application>Microsoft Office PowerPoint</Application>
  <PresentationFormat>사용자 지정</PresentationFormat>
  <Paragraphs>63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