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43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43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EA4AB-4702-1654-A76C-10078D453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F17686E-7252-2640-BB6A-0563F6028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AC81FD7-FDD4-9F03-EDB1-911A5CD94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ED5231-8554-420F-0206-BEA4555B2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585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DB6BF-41B8-6B27-CA66-B3B4FBD7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8E05C41-D2F6-CBB6-7870-36B182079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3-7)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전기방전 솔루션 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–  “AI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안전하고 신속한 배터리 불용화 방전 솔루션”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3626E526-F674-6219-0318-1D412DB7AA36}"/>
              </a:ext>
            </a:extLst>
          </p:cNvPr>
          <p:cNvSpPr/>
          <p:nvPr/>
        </p:nvSpPr>
        <p:spPr>
          <a:xfrm>
            <a:off x="425288" y="801688"/>
            <a:ext cx="4536512" cy="648334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A811D8C0-2CBC-26D9-A92D-9A4F94531CAD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C1E15A65-3751-4853-602D-E1E176045595}"/>
              </a:ext>
            </a:extLst>
          </p:cNvPr>
          <p:cNvGrpSpPr/>
          <p:nvPr/>
        </p:nvGrpSpPr>
        <p:grpSpPr>
          <a:xfrm>
            <a:off x="421941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2B807096-3D0D-7EC9-A885-68D403A5C656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LG CNS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전기방전 솔루션인가요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28469B0A-CAB0-73EC-BA05-5F7F5907133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7634DA6E-E6CE-9ECA-27BA-16767C263D2F}"/>
              </a:ext>
            </a:extLst>
          </p:cNvPr>
          <p:cNvGrpSpPr/>
          <p:nvPr/>
        </p:nvGrpSpPr>
        <p:grpSpPr>
          <a:xfrm>
            <a:off x="5460030" y="801689"/>
            <a:ext cx="4582706" cy="339047"/>
            <a:chOff x="5024437" y="494579"/>
            <a:chExt cx="4582706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58575BC7-0ABF-C9E3-03B7-103412A45AB4}"/>
                </a:ext>
              </a:extLst>
            </p:cNvPr>
            <p:cNvSpPr/>
            <p:nvPr/>
          </p:nvSpPr>
          <p:spPr>
            <a:xfrm>
              <a:off x="5087686" y="502958"/>
              <a:ext cx="4519457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전기방전 솔루션이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어떻게 적용되나요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CC977A42-4F03-96BE-CD91-B98004826C15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5AA74B0B-C31E-ADCD-C6EE-6F765303E45D}"/>
              </a:ext>
            </a:extLst>
          </p:cNvPr>
          <p:cNvGrpSpPr/>
          <p:nvPr/>
        </p:nvGrpSpPr>
        <p:grpSpPr>
          <a:xfrm>
            <a:off x="443342" y="6363831"/>
            <a:ext cx="4519457" cy="502458"/>
            <a:chOff x="365888" y="5878870"/>
            <a:chExt cx="4519457" cy="502458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7835AF73-0222-6317-22A7-30FC0578A904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AI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기반 안전하고 신속한 배터리 불용화 방전 솔루션 필요</a:t>
              </a: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B038F7BE-CEEE-D758-30C0-2FC0DC32A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5E6EAC66-519D-FBDF-66BE-492427D5E04A}"/>
              </a:ext>
            </a:extLst>
          </p:cNvPr>
          <p:cNvGrpSpPr/>
          <p:nvPr/>
        </p:nvGrpSpPr>
        <p:grpSpPr>
          <a:xfrm>
            <a:off x="5460030" y="6365352"/>
            <a:ext cx="4519457" cy="717620"/>
            <a:chOff x="5024436" y="6764953"/>
            <a:chExt cx="4519457" cy="717620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72E93B6D-C389-78C0-5671-4BD253A37A75}"/>
                </a:ext>
              </a:extLst>
            </p:cNvPr>
            <p:cNvSpPr/>
            <p:nvPr/>
          </p:nvSpPr>
          <p:spPr>
            <a:xfrm>
              <a:off x="5024436" y="6959353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기반 통합 방전 운영체계를 구축하여</a:t>
              </a:r>
              <a:b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최적화 실현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무인화 도입</a:t>
              </a: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BD4BE66D-7844-2218-F2AE-3CF362A4A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33" name="Rectangle 10">
            <a:extLst>
              <a:ext uri="{FF2B5EF4-FFF2-40B4-BE49-F238E27FC236}">
                <a16:creationId xmlns:a16="http://schemas.microsoft.com/office/drawing/2014/main" id="{119DCEB7-2C31-FD93-4500-45DF2B08F197}"/>
              </a:ext>
            </a:extLst>
          </p:cNvPr>
          <p:cNvSpPr/>
          <p:nvPr/>
        </p:nvSpPr>
        <p:spPr>
          <a:xfrm>
            <a:off x="10515896" y="836430"/>
            <a:ext cx="4536512" cy="644860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3E9192C9-C80A-5074-DB82-31208DA2BA4F}"/>
              </a:ext>
            </a:extLst>
          </p:cNvPr>
          <p:cNvGrpSpPr/>
          <p:nvPr/>
        </p:nvGrpSpPr>
        <p:grpSpPr>
          <a:xfrm>
            <a:off x="10515896" y="83643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C30B8BB8-B0D0-2A13-AD9C-BE802B27813B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전기방전 솔루션이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F3DC3089-F4A9-6957-8F69-53AE25DF004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BEF80C0F-7AA9-C8D3-44D4-517A7220F71B}"/>
              </a:ext>
            </a:extLst>
          </p:cNvPr>
          <p:cNvSpPr/>
          <p:nvPr/>
        </p:nvSpPr>
        <p:spPr>
          <a:xfrm>
            <a:off x="10511264" y="6423001"/>
            <a:ext cx="4519457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방전 데이터 표준화와 통합 관리체계 구축</a:t>
            </a:r>
            <a:endParaRPr lang="en-US" altLang="ko-KR" sz="12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방전 시간 단축 및 안전성 강화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모니터링 및 이상 대응 역량 확보</a:t>
            </a: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295970A1-6176-CBB4-6E3C-31F4FCE4A477}"/>
              </a:ext>
            </a:extLst>
          </p:cNvPr>
          <p:cNvSpPr>
            <a:spLocks/>
          </p:cNvSpPr>
          <p:nvPr/>
        </p:nvSpPr>
        <p:spPr bwMode="auto">
          <a:xfrm>
            <a:off x="10792605" y="635278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84" name="Shape 8">
            <a:extLst>
              <a:ext uri="{FF2B5EF4-FFF2-40B4-BE49-F238E27FC236}">
                <a16:creationId xmlns:a16="http://schemas.microsoft.com/office/drawing/2014/main" id="{AEE05378-5C2A-6419-D9A6-3463CDFA0098}"/>
              </a:ext>
            </a:extLst>
          </p:cNvPr>
          <p:cNvSpPr/>
          <p:nvPr/>
        </p:nvSpPr>
        <p:spPr>
          <a:xfrm>
            <a:off x="638551" y="1271701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85" name="Text 9">
            <a:extLst>
              <a:ext uri="{FF2B5EF4-FFF2-40B4-BE49-F238E27FC236}">
                <a16:creationId xmlns:a16="http://schemas.microsoft.com/office/drawing/2014/main" id="{EF817FAF-7917-4290-2A8B-6B30A4A36EA5}"/>
              </a:ext>
            </a:extLst>
          </p:cNvPr>
          <p:cNvSpPr/>
          <p:nvPr/>
        </p:nvSpPr>
        <p:spPr>
          <a:xfrm>
            <a:off x="638551" y="1356181"/>
            <a:ext cx="4353758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13" b="1" u="sng"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LG CNS Module 방전기 UI</a:t>
            </a:r>
            <a:endParaRPr lang="en-US" sz="1213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pic>
        <p:nvPicPr>
          <p:cNvPr id="286" name="Image 0" descr="/home/claude/hed_brochure2/media/image23.png">
            <a:extLst>
              <a:ext uri="{FF2B5EF4-FFF2-40B4-BE49-F238E27FC236}">
                <a16:creationId xmlns:a16="http://schemas.microsoft.com/office/drawing/2014/main" id="{3EAF380C-9A40-82F9-8C8F-9EB30F475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882" y="1630741"/>
            <a:ext cx="3111485" cy="1668480"/>
          </a:xfrm>
          <a:prstGeom prst="rect">
            <a:avLst/>
          </a:prstGeom>
        </p:spPr>
      </p:pic>
      <p:sp>
        <p:nvSpPr>
          <p:cNvPr id="287" name="Shape 26">
            <a:extLst>
              <a:ext uri="{FF2B5EF4-FFF2-40B4-BE49-F238E27FC236}">
                <a16:creationId xmlns:a16="http://schemas.microsoft.com/office/drawing/2014/main" id="{0D5EE407-0AEC-735E-04E2-D53D750BDDF2}"/>
              </a:ext>
            </a:extLst>
          </p:cNvPr>
          <p:cNvSpPr/>
          <p:nvPr/>
        </p:nvSpPr>
        <p:spPr>
          <a:xfrm>
            <a:off x="5561200" y="1271701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88" name="Shape 27">
            <a:extLst>
              <a:ext uri="{FF2B5EF4-FFF2-40B4-BE49-F238E27FC236}">
                <a16:creationId xmlns:a16="http://schemas.microsoft.com/office/drawing/2014/main" id="{68864CCF-1C1B-2CF0-CDDA-AD784F91215E}"/>
              </a:ext>
            </a:extLst>
          </p:cNvPr>
          <p:cNvSpPr/>
          <p:nvPr/>
        </p:nvSpPr>
        <p:spPr>
          <a:xfrm>
            <a:off x="5561200" y="1377301"/>
            <a:ext cx="835921" cy="200640"/>
          </a:xfrm>
          <a:prstGeom prst="roundRect">
            <a:avLst>
              <a:gd name="adj" fmla="val 15789"/>
            </a:avLst>
          </a:prstGeom>
          <a:solidFill>
            <a:srgbClr val="E7E7E7"/>
          </a:solidFill>
          <a:ln/>
        </p:spPr>
        <p:txBody>
          <a:bodyPr/>
          <a:lstStyle/>
          <a:p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graphicFrame>
        <p:nvGraphicFramePr>
          <p:cNvPr id="290" name="Table 0">
            <a:extLst>
              <a:ext uri="{FF2B5EF4-FFF2-40B4-BE49-F238E27FC236}">
                <a16:creationId xmlns:a16="http://schemas.microsoft.com/office/drawing/2014/main" id="{AD27B07B-2460-9DB3-3583-DCBBC5664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389922"/>
              </p:ext>
            </p:extLst>
          </p:nvPr>
        </p:nvGraphicFramePr>
        <p:xfrm>
          <a:off x="5561200" y="1460488"/>
          <a:ext cx="4353756" cy="1400640"/>
        </p:xfrm>
        <a:graphic>
          <a:graphicData uri="http://schemas.openxmlformats.org/drawingml/2006/table">
            <a:tbl>
              <a:tblPr/>
              <a:tblGrid>
                <a:gridCol w="108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8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8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2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방전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</a:t>
                      </a:r>
                      <a:r>
                        <a:rPr lang="en-US" sz="9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준비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방전</a:t>
                      </a:r>
                      <a:r>
                        <a:rPr lang="en-US" sz="9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</a:t>
                      </a:r>
                      <a:r>
                        <a:rPr lang="en-US" sz="9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실행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안전 제어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통합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Monitoring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Jig·Tray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세팅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CC/CV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방전 제어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온도·전류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실시간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감시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실시간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Multi View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불용화 관리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데이터 관리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기준 정보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리포트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역전압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불용화 방전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방전 Profile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저장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방전 Recipe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관리</a:t>
                      </a:r>
                      <a:endParaRPr lang="en-US" sz="90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이력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조회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· </a:t>
                      </a:r>
                      <a:r>
                        <a:rPr lang="en-US" sz="9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분석</a:t>
                      </a:r>
                      <a:endParaRPr lang="en-US" sz="9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91" name="그룹 390">
            <a:extLst>
              <a:ext uri="{FF2B5EF4-FFF2-40B4-BE49-F238E27FC236}">
                <a16:creationId xmlns:a16="http://schemas.microsoft.com/office/drawing/2014/main" id="{8B4BFAC7-707E-247B-2FB0-7AF6D2800018}"/>
              </a:ext>
            </a:extLst>
          </p:cNvPr>
          <p:cNvGrpSpPr/>
          <p:nvPr/>
        </p:nvGrpSpPr>
        <p:grpSpPr>
          <a:xfrm>
            <a:off x="5561200" y="3233444"/>
            <a:ext cx="4353758" cy="422400"/>
            <a:chOff x="5561200" y="3425941"/>
            <a:chExt cx="4353758" cy="422400"/>
          </a:xfrm>
        </p:grpSpPr>
        <p:sp>
          <p:nvSpPr>
            <p:cNvPr id="293" name="Shape 31">
              <a:extLst>
                <a:ext uri="{FF2B5EF4-FFF2-40B4-BE49-F238E27FC236}">
                  <a16:creationId xmlns:a16="http://schemas.microsoft.com/office/drawing/2014/main" id="{23C7D3DB-2A0F-1D39-21BE-EDC7623E85BE}"/>
                </a:ext>
              </a:extLst>
            </p:cNvPr>
            <p:cNvSpPr/>
            <p:nvPr/>
          </p:nvSpPr>
          <p:spPr>
            <a:xfrm>
              <a:off x="5561200" y="342594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94" name="Text 32">
              <a:extLst>
                <a:ext uri="{FF2B5EF4-FFF2-40B4-BE49-F238E27FC236}">
                  <a16:creationId xmlns:a16="http://schemas.microsoft.com/office/drawing/2014/main" id="{4B802AB5-8B9C-3A66-EA5F-DBBC2F5C5841}"/>
                </a:ext>
              </a:extLst>
            </p:cNvPr>
            <p:cNvSpPr/>
            <p:nvPr/>
          </p:nvSpPr>
          <p:spPr>
            <a:xfrm>
              <a:off x="5561200" y="342594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AI Recipe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최적화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95" name="Shape 33">
              <a:extLst>
                <a:ext uri="{FF2B5EF4-FFF2-40B4-BE49-F238E27FC236}">
                  <a16:creationId xmlns:a16="http://schemas.microsoft.com/office/drawing/2014/main" id="{AF657BA3-DD82-D368-A941-B755468F7B92}"/>
                </a:ext>
              </a:extLst>
            </p:cNvPr>
            <p:cNvSpPr/>
            <p:nvPr/>
          </p:nvSpPr>
          <p:spPr>
            <a:xfrm>
              <a:off x="6669957" y="342594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96" name="Text 34">
              <a:extLst>
                <a:ext uri="{FF2B5EF4-FFF2-40B4-BE49-F238E27FC236}">
                  <a16:creationId xmlns:a16="http://schemas.microsoft.com/office/drawing/2014/main" id="{E8C91685-DDFC-C6D6-DC27-5DA58FDCA405}"/>
                </a:ext>
              </a:extLst>
            </p:cNvPr>
            <p:cNvSpPr/>
            <p:nvPr/>
          </p:nvSpPr>
          <p:spPr>
            <a:xfrm>
              <a:off x="6669957" y="342594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열화상 온도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모니터링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97" name="Shape 35">
              <a:extLst>
                <a:ext uri="{FF2B5EF4-FFF2-40B4-BE49-F238E27FC236}">
                  <a16:creationId xmlns:a16="http://schemas.microsoft.com/office/drawing/2014/main" id="{8799439C-1676-09AE-3F08-B8923F078FD7}"/>
                </a:ext>
              </a:extLst>
            </p:cNvPr>
            <p:cNvSpPr/>
            <p:nvPr/>
          </p:nvSpPr>
          <p:spPr>
            <a:xfrm>
              <a:off x="7778714" y="342594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98" name="Text 36">
              <a:extLst>
                <a:ext uri="{FF2B5EF4-FFF2-40B4-BE49-F238E27FC236}">
                  <a16:creationId xmlns:a16="http://schemas.microsoft.com/office/drawing/2014/main" id="{F0155635-4B27-1F37-BCAB-D5960E73588B}"/>
                </a:ext>
              </a:extLst>
            </p:cNvPr>
            <p:cNvSpPr/>
            <p:nvPr/>
          </p:nvSpPr>
          <p:spPr>
            <a:xfrm>
              <a:off x="7778714" y="342594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역전압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불용화 방전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299" name="Shape 37">
              <a:extLst>
                <a:ext uri="{FF2B5EF4-FFF2-40B4-BE49-F238E27FC236}">
                  <a16:creationId xmlns:a16="http://schemas.microsoft.com/office/drawing/2014/main" id="{87B0C4FF-7A78-AE93-509E-C49AE69B9547}"/>
                </a:ext>
              </a:extLst>
            </p:cNvPr>
            <p:cNvSpPr/>
            <p:nvPr/>
          </p:nvSpPr>
          <p:spPr>
            <a:xfrm>
              <a:off x="8887471" y="342594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0" name="Text 38">
              <a:extLst>
                <a:ext uri="{FF2B5EF4-FFF2-40B4-BE49-F238E27FC236}">
                  <a16:creationId xmlns:a16="http://schemas.microsoft.com/office/drawing/2014/main" id="{8FE142B6-88B7-F5BC-57C0-E608796B72B7}"/>
                </a:ext>
              </a:extLst>
            </p:cNvPr>
            <p:cNvSpPr/>
            <p:nvPr/>
          </p:nvSpPr>
          <p:spPr>
            <a:xfrm>
              <a:off x="8887471" y="342594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Modbus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통합 인터페이스</a:t>
              </a:r>
              <a:endParaRPr lang="en-US" sz="8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92" name="그룹 391">
            <a:extLst>
              <a:ext uri="{FF2B5EF4-FFF2-40B4-BE49-F238E27FC236}">
                <a16:creationId xmlns:a16="http://schemas.microsoft.com/office/drawing/2014/main" id="{695A5C0F-3961-0336-D81D-3E446CFE43DC}"/>
              </a:ext>
            </a:extLst>
          </p:cNvPr>
          <p:cNvGrpSpPr/>
          <p:nvPr/>
        </p:nvGrpSpPr>
        <p:grpSpPr>
          <a:xfrm>
            <a:off x="5561200" y="5035961"/>
            <a:ext cx="4353757" cy="253440"/>
            <a:chOff x="5561200" y="5115541"/>
            <a:chExt cx="4353757" cy="253440"/>
          </a:xfrm>
        </p:grpSpPr>
        <p:sp>
          <p:nvSpPr>
            <p:cNvPr id="302" name="Shape 40">
              <a:extLst>
                <a:ext uri="{FF2B5EF4-FFF2-40B4-BE49-F238E27FC236}">
                  <a16:creationId xmlns:a16="http://schemas.microsoft.com/office/drawing/2014/main" id="{12FB38FE-8579-B3A7-B7BE-BF315BABD1EE}"/>
                </a:ext>
              </a:extLst>
            </p:cNvPr>
            <p:cNvSpPr/>
            <p:nvPr/>
          </p:nvSpPr>
          <p:spPr>
            <a:xfrm>
              <a:off x="5561200" y="5115541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8FA8C8"/>
            </a:solidFill>
            <a:ln/>
          </p:spPr>
          <p:txBody>
            <a:bodyPr/>
            <a:lstStyle/>
            <a:p>
              <a:endParaRPr lang="ko-KR" alt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3" name="Text 41">
              <a:extLst>
                <a:ext uri="{FF2B5EF4-FFF2-40B4-BE49-F238E27FC236}">
                  <a16:creationId xmlns:a16="http://schemas.microsoft.com/office/drawing/2014/main" id="{65B1A49D-EF87-B05C-46CF-317FCA898567}"/>
                </a:ext>
              </a:extLst>
            </p:cNvPr>
            <p:cNvSpPr/>
            <p:nvPr/>
          </p:nvSpPr>
          <p:spPr>
            <a:xfrm>
              <a:off x="5561200" y="5115541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Recipe</a:t>
              </a:r>
              <a:endParaRPr 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4" name="Shape 42">
              <a:extLst>
                <a:ext uri="{FF2B5EF4-FFF2-40B4-BE49-F238E27FC236}">
                  <a16:creationId xmlns:a16="http://schemas.microsoft.com/office/drawing/2014/main" id="{B1C59630-041A-15FC-8B11-0D04E2A9FA3E}"/>
                </a:ext>
              </a:extLst>
            </p:cNvPr>
            <p:cNvSpPr/>
            <p:nvPr/>
          </p:nvSpPr>
          <p:spPr>
            <a:xfrm>
              <a:off x="6443561" y="5115541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6FA8A6"/>
            </a:solidFill>
            <a:ln/>
          </p:spPr>
          <p:txBody>
            <a:bodyPr/>
            <a:lstStyle/>
            <a:p>
              <a:endParaRPr lang="ko-KR" alt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5" name="Text 43">
              <a:extLst>
                <a:ext uri="{FF2B5EF4-FFF2-40B4-BE49-F238E27FC236}">
                  <a16:creationId xmlns:a16="http://schemas.microsoft.com/office/drawing/2014/main" id="{B25B34E5-18D1-4481-22D9-6E269BC3B9F1}"/>
                </a:ext>
              </a:extLst>
            </p:cNvPr>
            <p:cNvSpPr/>
            <p:nvPr/>
          </p:nvSpPr>
          <p:spPr>
            <a:xfrm>
              <a:off x="6443561" y="5115541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Jig 세팅</a:t>
              </a:r>
              <a:endParaRPr 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6" name="Shape 44">
              <a:extLst>
                <a:ext uri="{FF2B5EF4-FFF2-40B4-BE49-F238E27FC236}">
                  <a16:creationId xmlns:a16="http://schemas.microsoft.com/office/drawing/2014/main" id="{B9488070-0481-0638-8126-63BE74C22BDD}"/>
                </a:ext>
              </a:extLst>
            </p:cNvPr>
            <p:cNvSpPr/>
            <p:nvPr/>
          </p:nvSpPr>
          <p:spPr>
            <a:xfrm>
              <a:off x="7325923" y="5115541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4C8DA6"/>
            </a:solidFill>
            <a:ln/>
          </p:spPr>
          <p:txBody>
            <a:bodyPr/>
            <a:lstStyle/>
            <a:p>
              <a:endParaRPr lang="ko-KR" alt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7" name="Text 45">
              <a:extLst>
                <a:ext uri="{FF2B5EF4-FFF2-40B4-BE49-F238E27FC236}">
                  <a16:creationId xmlns:a16="http://schemas.microsoft.com/office/drawing/2014/main" id="{9C4B5D3F-835F-E3B0-0872-D0097E248CE6}"/>
                </a:ext>
              </a:extLst>
            </p:cNvPr>
            <p:cNvSpPr/>
            <p:nvPr/>
          </p:nvSpPr>
          <p:spPr>
            <a:xfrm>
              <a:off x="7325923" y="5115541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방전실행</a:t>
              </a:r>
              <a:endParaRPr 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8" name="Shape 46">
              <a:extLst>
                <a:ext uri="{FF2B5EF4-FFF2-40B4-BE49-F238E27FC236}">
                  <a16:creationId xmlns:a16="http://schemas.microsoft.com/office/drawing/2014/main" id="{F6E832A4-1D01-2661-6656-3057959D28C6}"/>
                </a:ext>
              </a:extLst>
            </p:cNvPr>
            <p:cNvSpPr/>
            <p:nvPr/>
          </p:nvSpPr>
          <p:spPr>
            <a:xfrm>
              <a:off x="8208284" y="5115541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355C8C"/>
            </a:solidFill>
            <a:ln/>
          </p:spPr>
          <p:txBody>
            <a:bodyPr/>
            <a:lstStyle/>
            <a:p>
              <a:endParaRPr lang="ko-KR" alt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09" name="Text 47">
              <a:extLst>
                <a:ext uri="{FF2B5EF4-FFF2-40B4-BE49-F238E27FC236}">
                  <a16:creationId xmlns:a16="http://schemas.microsoft.com/office/drawing/2014/main" id="{DE45C851-C38C-3321-D8E0-6CDDB4AA9E66}"/>
                </a:ext>
              </a:extLst>
            </p:cNvPr>
            <p:cNvSpPr/>
            <p:nvPr/>
          </p:nvSpPr>
          <p:spPr>
            <a:xfrm>
              <a:off x="8208284" y="5115541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안전제어</a:t>
              </a:r>
              <a:endParaRPr 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10" name="Shape 48">
              <a:extLst>
                <a:ext uri="{FF2B5EF4-FFF2-40B4-BE49-F238E27FC236}">
                  <a16:creationId xmlns:a16="http://schemas.microsoft.com/office/drawing/2014/main" id="{B6CCF0BA-9465-0F77-C17E-2545EF32191F}"/>
                </a:ext>
              </a:extLst>
            </p:cNvPr>
            <p:cNvSpPr/>
            <p:nvPr/>
          </p:nvSpPr>
          <p:spPr>
            <a:xfrm>
              <a:off x="9090646" y="5115541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/>
          </p:spPr>
          <p:txBody>
            <a:bodyPr/>
            <a:lstStyle/>
            <a:p>
              <a:endParaRPr lang="ko-KR" alt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11" name="Text 49">
              <a:extLst>
                <a:ext uri="{FF2B5EF4-FFF2-40B4-BE49-F238E27FC236}">
                  <a16:creationId xmlns:a16="http://schemas.microsoft.com/office/drawing/2014/main" id="{8A11D9E2-192D-89FD-2DE5-809ACB3142CA}"/>
                </a:ext>
              </a:extLst>
            </p:cNvPr>
            <p:cNvSpPr/>
            <p:nvPr/>
          </p:nvSpPr>
          <p:spPr>
            <a:xfrm>
              <a:off x="9090646" y="5115541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불용화</a:t>
              </a:r>
              <a:endParaRPr lang="en-US" sz="900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323" name="Text 70">
            <a:extLst>
              <a:ext uri="{FF2B5EF4-FFF2-40B4-BE49-F238E27FC236}">
                <a16:creationId xmlns:a16="http://schemas.microsoft.com/office/drawing/2014/main" id="{A326AB3C-0C18-D848-9746-23356AE053B7}"/>
              </a:ext>
            </a:extLst>
          </p:cNvPr>
          <p:cNvSpPr/>
          <p:nvPr/>
        </p:nvSpPr>
        <p:spPr>
          <a:xfrm>
            <a:off x="11063013" y="1457315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방전</a:t>
            </a:r>
            <a:r>
              <a:rPr 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시간</a:t>
            </a:r>
            <a:r>
              <a:rPr 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단축</a:t>
            </a:r>
            <a:endParaRPr lang="en-US" sz="1200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AI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기반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최적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방전전류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산출로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운영시간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최소화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Module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공정시간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약 1시간 10분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수준으로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단축</a:t>
            </a:r>
            <a:endParaRPr lang="en-US" sz="12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4" name="Text 73">
            <a:extLst>
              <a:ext uri="{FF2B5EF4-FFF2-40B4-BE49-F238E27FC236}">
                <a16:creationId xmlns:a16="http://schemas.microsoft.com/office/drawing/2014/main" id="{F145DF82-3E2C-8A40-BBB9-93603D9CB4F9}"/>
              </a:ext>
            </a:extLst>
          </p:cNvPr>
          <p:cNvSpPr/>
          <p:nvPr/>
        </p:nvSpPr>
        <p:spPr>
          <a:xfrm>
            <a:off x="11063013" y="2270435"/>
            <a:ext cx="3869889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안전성</a:t>
            </a:r>
            <a:r>
              <a:rPr 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강화</a:t>
            </a:r>
            <a:endParaRPr lang="en-US" sz="1100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>
              <a:lnSpc>
                <a:spcPct val="120000"/>
              </a:lnSpc>
            </a:pP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온도·전압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실시간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감시와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OVP/OCP/OTP/EMO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보호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기능으로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발화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위험을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최소화</a:t>
            </a:r>
            <a:endParaRPr lang="en-US" sz="11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5" name="Text 76">
            <a:extLst>
              <a:ext uri="{FF2B5EF4-FFF2-40B4-BE49-F238E27FC236}">
                <a16:creationId xmlns:a16="http://schemas.microsoft.com/office/drawing/2014/main" id="{155AF860-02D8-C621-1FA1-C83322F3FC75}"/>
              </a:ext>
            </a:extLst>
          </p:cNvPr>
          <p:cNvSpPr/>
          <p:nvPr/>
        </p:nvSpPr>
        <p:spPr>
          <a:xfrm>
            <a:off x="11063013" y="3089000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공간 · </a:t>
            </a: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비용</a:t>
            </a:r>
            <a:r>
              <a:rPr 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효율</a:t>
            </a:r>
            <a:endParaRPr lang="en-US" sz="1200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indent="0">
              <a:lnSpc>
                <a:spcPct val="120000"/>
              </a:lnSpc>
              <a:buNone/>
            </a:pP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역전압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불용화 방전으로 단락 후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방치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점유시간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1일 </a:t>
            </a:r>
            <a:r>
              <a:rPr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이상 단축</a:t>
            </a:r>
            <a:r>
              <a:rPr lang="en-US" altLang="ko-KR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,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모듈화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수작업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위험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경감</a:t>
            </a:r>
            <a:endParaRPr lang="en-US" sz="11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6" name="Text 79">
            <a:extLst>
              <a:ext uri="{FF2B5EF4-FFF2-40B4-BE49-F238E27FC236}">
                <a16:creationId xmlns:a16="http://schemas.microsoft.com/office/drawing/2014/main" id="{7184A83D-355C-3BD7-E458-E6A7F5D83BD2}"/>
              </a:ext>
            </a:extLst>
          </p:cNvPr>
          <p:cNvSpPr/>
          <p:nvPr/>
        </p:nvSpPr>
        <p:spPr>
          <a:xfrm>
            <a:off x="11063013" y="3907248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운영 </a:t>
            </a: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투명성</a:t>
            </a:r>
            <a:r>
              <a:rPr 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확보</a:t>
            </a:r>
            <a:endParaRPr lang="en-US" sz="1200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  <a:p>
            <a:pPr marL="0" indent="0" algn="l">
              <a:lnSpc>
                <a:spcPct val="130000"/>
              </a:lnSpc>
              <a:buNone/>
            </a:pP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실시간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모니터링·이력조회 및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이상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알람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통보로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설비·운영</a:t>
            </a:r>
            <a:r>
              <a:rPr 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이상</a:t>
            </a:r>
            <a:r>
              <a:rPr lang="ko-KR" altLang="en-US" sz="1100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에 즉시 </a:t>
            </a:r>
            <a:r>
              <a:rPr lang="en-US" sz="11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대응</a:t>
            </a:r>
            <a:endParaRPr lang="en-US" sz="11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7" name="Shape 80">
            <a:extLst>
              <a:ext uri="{FF2B5EF4-FFF2-40B4-BE49-F238E27FC236}">
                <a16:creationId xmlns:a16="http://schemas.microsoft.com/office/drawing/2014/main" id="{04B152F4-EDB3-1D0D-E4BC-4F06291CCF61}"/>
              </a:ext>
            </a:extLst>
          </p:cNvPr>
          <p:cNvSpPr/>
          <p:nvPr/>
        </p:nvSpPr>
        <p:spPr>
          <a:xfrm>
            <a:off x="10579145" y="4901092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8" name="Text 81">
            <a:extLst>
              <a:ext uri="{FF2B5EF4-FFF2-40B4-BE49-F238E27FC236}">
                <a16:creationId xmlns:a16="http://schemas.microsoft.com/office/drawing/2014/main" id="{4153A98B-D3BF-7567-98F2-05D68F9174CD}"/>
              </a:ext>
            </a:extLst>
          </p:cNvPr>
          <p:cNvSpPr/>
          <p:nvPr/>
        </p:nvSpPr>
        <p:spPr>
          <a:xfrm>
            <a:off x="10579145" y="4964452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24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방전</a:t>
            </a:r>
            <a:r>
              <a:rPr lang="en-US" sz="924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924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성능</a:t>
            </a:r>
            <a:endParaRPr lang="en-US" sz="924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29" name="Text 82">
            <a:extLst>
              <a:ext uri="{FF2B5EF4-FFF2-40B4-BE49-F238E27FC236}">
                <a16:creationId xmlns:a16="http://schemas.microsoft.com/office/drawing/2014/main" id="{73E33CAC-01FA-2202-987A-CEEA5C75843F}"/>
              </a:ext>
            </a:extLst>
          </p:cNvPr>
          <p:cNvSpPr/>
          <p:nvPr/>
        </p:nvSpPr>
        <p:spPr>
          <a:xfrm>
            <a:off x="10637195" y="5239012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동시 방전</a:t>
            </a:r>
            <a:endParaRPr lang="en-US" sz="785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0" name="Text 83">
            <a:extLst>
              <a:ext uri="{FF2B5EF4-FFF2-40B4-BE49-F238E27FC236}">
                <a16:creationId xmlns:a16="http://schemas.microsoft.com/office/drawing/2014/main" id="{F9BD08E7-1B94-1BFD-504F-9CA65870661F}"/>
              </a:ext>
            </a:extLst>
          </p:cNvPr>
          <p:cNvSpPr/>
          <p:nvPr/>
        </p:nvSpPr>
        <p:spPr>
          <a:xfrm>
            <a:off x="10637195" y="5407972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-120"/>
              </a:rPr>
              <a:t>4 모듈</a:t>
            </a:r>
            <a:endParaRPr lang="en-US" sz="150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1" name="Text 84">
            <a:extLst>
              <a:ext uri="{FF2B5EF4-FFF2-40B4-BE49-F238E27FC236}">
                <a16:creationId xmlns:a16="http://schemas.microsoft.com/office/drawing/2014/main" id="{6536F520-0FB8-9281-7566-E3DDFD162BDE}"/>
              </a:ext>
            </a:extLst>
          </p:cNvPr>
          <p:cNvSpPr/>
          <p:nvPr/>
        </p:nvSpPr>
        <p:spPr>
          <a:xfrm>
            <a:off x="10637195" y="5682532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공정 시간</a:t>
            </a:r>
            <a:endParaRPr lang="en-US" sz="785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2" name="Text 85">
            <a:extLst>
              <a:ext uri="{FF2B5EF4-FFF2-40B4-BE49-F238E27FC236}">
                <a16:creationId xmlns:a16="http://schemas.microsoft.com/office/drawing/2014/main" id="{C4236D2B-5C8B-FAD3-16F6-110940DCEE33}"/>
              </a:ext>
            </a:extLst>
          </p:cNvPr>
          <p:cNvSpPr/>
          <p:nvPr/>
        </p:nvSpPr>
        <p:spPr>
          <a:xfrm>
            <a:off x="10637195" y="5851492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-120"/>
              </a:rPr>
              <a:t>1h 10m</a:t>
            </a:r>
            <a:endParaRPr lang="en-US" sz="150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3" name="Shape 86">
            <a:extLst>
              <a:ext uri="{FF2B5EF4-FFF2-40B4-BE49-F238E27FC236}">
                <a16:creationId xmlns:a16="http://schemas.microsoft.com/office/drawing/2014/main" id="{6C7296D4-BC66-2EAA-DA5B-4E419C895057}"/>
              </a:ext>
            </a:extLst>
          </p:cNvPr>
          <p:cNvSpPr/>
          <p:nvPr/>
        </p:nvSpPr>
        <p:spPr>
          <a:xfrm>
            <a:off x="12053618" y="4901092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4" name="Text 87">
            <a:extLst>
              <a:ext uri="{FF2B5EF4-FFF2-40B4-BE49-F238E27FC236}">
                <a16:creationId xmlns:a16="http://schemas.microsoft.com/office/drawing/2014/main" id="{44649664-CF7D-D3E2-23B2-966088BB40F6}"/>
              </a:ext>
            </a:extLst>
          </p:cNvPr>
          <p:cNvSpPr/>
          <p:nvPr/>
        </p:nvSpPr>
        <p:spPr>
          <a:xfrm>
            <a:off x="12053618" y="4964452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24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정밀</a:t>
            </a:r>
            <a:r>
              <a:rPr lang="en-US" sz="924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924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제어</a:t>
            </a:r>
            <a:endParaRPr lang="en-US" sz="924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5" name="Text 88">
            <a:extLst>
              <a:ext uri="{FF2B5EF4-FFF2-40B4-BE49-F238E27FC236}">
                <a16:creationId xmlns:a16="http://schemas.microsoft.com/office/drawing/2014/main" id="{DACD306F-9680-7529-3848-9A49513DF749}"/>
              </a:ext>
            </a:extLst>
          </p:cNvPr>
          <p:cNvSpPr/>
          <p:nvPr/>
        </p:nvSpPr>
        <p:spPr>
          <a:xfrm>
            <a:off x="12111668" y="5239012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전압 정밀도</a:t>
            </a:r>
            <a:endParaRPr lang="en-US" sz="785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6" name="Text 89">
            <a:extLst>
              <a:ext uri="{FF2B5EF4-FFF2-40B4-BE49-F238E27FC236}">
                <a16:creationId xmlns:a16="http://schemas.microsoft.com/office/drawing/2014/main" id="{BFCDE6A4-DA31-94A7-4CFE-4C2D737E0D7D}"/>
              </a:ext>
            </a:extLst>
          </p:cNvPr>
          <p:cNvSpPr/>
          <p:nvPr/>
        </p:nvSpPr>
        <p:spPr>
          <a:xfrm>
            <a:off x="12111668" y="5407972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-120"/>
              </a:rPr>
              <a:t>±0.5%</a:t>
            </a:r>
            <a:endParaRPr lang="en-US" sz="150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7" name="Text 90">
            <a:extLst>
              <a:ext uri="{FF2B5EF4-FFF2-40B4-BE49-F238E27FC236}">
                <a16:creationId xmlns:a16="http://schemas.microsoft.com/office/drawing/2014/main" id="{7468BE3E-DC05-B891-F3D4-0FCA144FC9FB}"/>
              </a:ext>
            </a:extLst>
          </p:cNvPr>
          <p:cNvSpPr/>
          <p:nvPr/>
        </p:nvSpPr>
        <p:spPr>
          <a:xfrm>
            <a:off x="12111668" y="5682532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전류 정밀도</a:t>
            </a:r>
            <a:endParaRPr lang="en-US" sz="785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8" name="Text 91">
            <a:extLst>
              <a:ext uri="{FF2B5EF4-FFF2-40B4-BE49-F238E27FC236}">
                <a16:creationId xmlns:a16="http://schemas.microsoft.com/office/drawing/2014/main" id="{75F15823-E256-BF28-7573-7AD57AD5F440}"/>
              </a:ext>
            </a:extLst>
          </p:cNvPr>
          <p:cNvSpPr/>
          <p:nvPr/>
        </p:nvSpPr>
        <p:spPr>
          <a:xfrm>
            <a:off x="12111668" y="5851492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-120"/>
              </a:rPr>
              <a:t>±0.5%</a:t>
            </a:r>
            <a:endParaRPr lang="en-US" sz="150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39" name="Shape 92">
            <a:extLst>
              <a:ext uri="{FF2B5EF4-FFF2-40B4-BE49-F238E27FC236}">
                <a16:creationId xmlns:a16="http://schemas.microsoft.com/office/drawing/2014/main" id="{8C7D98E3-85FC-5767-0167-E3D0F058C4BE}"/>
              </a:ext>
            </a:extLst>
          </p:cNvPr>
          <p:cNvSpPr/>
          <p:nvPr/>
        </p:nvSpPr>
        <p:spPr>
          <a:xfrm>
            <a:off x="13528090" y="4901092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0" name="Text 93">
            <a:extLst>
              <a:ext uri="{FF2B5EF4-FFF2-40B4-BE49-F238E27FC236}">
                <a16:creationId xmlns:a16="http://schemas.microsoft.com/office/drawing/2014/main" id="{2373EB26-B4CD-1689-2F9B-A2588A2BEF6C}"/>
              </a:ext>
            </a:extLst>
          </p:cNvPr>
          <p:cNvSpPr/>
          <p:nvPr/>
        </p:nvSpPr>
        <p:spPr>
          <a:xfrm>
            <a:off x="13528090" y="4964452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24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공간 · </a:t>
            </a:r>
            <a:r>
              <a:rPr lang="en-US" sz="924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안전</a:t>
            </a:r>
            <a:r>
              <a:rPr lang="en-US" sz="924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924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효율</a:t>
            </a:r>
            <a:endParaRPr lang="en-US" sz="924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1" name="Text 94">
            <a:extLst>
              <a:ext uri="{FF2B5EF4-FFF2-40B4-BE49-F238E27FC236}">
                <a16:creationId xmlns:a16="http://schemas.microsoft.com/office/drawing/2014/main" id="{2F0F9D36-4F56-151A-CBAB-A63B7E2E4433}"/>
              </a:ext>
            </a:extLst>
          </p:cNvPr>
          <p:cNvSpPr/>
          <p:nvPr/>
        </p:nvSpPr>
        <p:spPr>
          <a:xfrm>
            <a:off x="13586141" y="5239012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5" err="1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방치</a:t>
            </a:r>
            <a:r>
              <a:rPr lang="en-US" sz="785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785" err="1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공간</a:t>
            </a:r>
            <a:endParaRPr lang="en-US" sz="785">
              <a:solidFill>
                <a:srgbClr val="444444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2" name="Text 95">
            <a:extLst>
              <a:ext uri="{FF2B5EF4-FFF2-40B4-BE49-F238E27FC236}">
                <a16:creationId xmlns:a16="http://schemas.microsoft.com/office/drawing/2014/main" id="{9B9B69A8-F60A-D280-B025-3AF8CC9E4CD1}"/>
              </a:ext>
            </a:extLst>
          </p:cNvPr>
          <p:cNvSpPr/>
          <p:nvPr/>
        </p:nvSpPr>
        <p:spPr>
          <a:xfrm>
            <a:off x="13586141" y="5407972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1" b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-120"/>
              </a:rPr>
              <a:t>1일↓</a:t>
            </a:r>
          </a:p>
        </p:txBody>
      </p:sp>
      <p:sp>
        <p:nvSpPr>
          <p:cNvPr id="343" name="Text 96">
            <a:extLst>
              <a:ext uri="{FF2B5EF4-FFF2-40B4-BE49-F238E27FC236}">
                <a16:creationId xmlns:a16="http://schemas.microsoft.com/office/drawing/2014/main" id="{CF1DACC0-58B3-7D35-CCD7-E3EF3F942823}"/>
              </a:ext>
            </a:extLst>
          </p:cNvPr>
          <p:cNvSpPr/>
          <p:nvPr/>
        </p:nvSpPr>
        <p:spPr>
          <a:xfrm>
            <a:off x="13586141" y="5682532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5" err="1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온도</a:t>
            </a:r>
            <a:r>
              <a:rPr lang="en-US" sz="785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en-US" sz="785" err="1">
                <a:solidFill>
                  <a:srgbClr val="444444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측정</a:t>
            </a:r>
            <a:endParaRPr lang="en-US" sz="785">
              <a:solidFill>
                <a:srgbClr val="444444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4" name="Text 97">
            <a:extLst>
              <a:ext uri="{FF2B5EF4-FFF2-40B4-BE49-F238E27FC236}">
                <a16:creationId xmlns:a16="http://schemas.microsoft.com/office/drawing/2014/main" id="{AB288EE4-F22B-3D52-9D5C-78B2BBBD5EFF}"/>
              </a:ext>
            </a:extLst>
          </p:cNvPr>
          <p:cNvSpPr/>
          <p:nvPr/>
        </p:nvSpPr>
        <p:spPr>
          <a:xfrm>
            <a:off x="13586141" y="5851492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1" b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-120"/>
              </a:rPr>
              <a:t>8 Point</a:t>
            </a:r>
          </a:p>
        </p:txBody>
      </p:sp>
      <p:grpSp>
        <p:nvGrpSpPr>
          <p:cNvPr id="345" name="그룹 344">
            <a:extLst>
              <a:ext uri="{FF2B5EF4-FFF2-40B4-BE49-F238E27FC236}">
                <a16:creationId xmlns:a16="http://schemas.microsoft.com/office/drawing/2014/main" id="{2BF8CBEB-D80F-FA3F-8251-0E3AA5589907}"/>
              </a:ext>
            </a:extLst>
          </p:cNvPr>
          <p:cNvGrpSpPr/>
          <p:nvPr/>
        </p:nvGrpSpPr>
        <p:grpSpPr>
          <a:xfrm>
            <a:off x="586918" y="3500444"/>
            <a:ext cx="4353758" cy="580534"/>
            <a:chOff x="-3925552" y="4708592"/>
            <a:chExt cx="3780318" cy="580534"/>
          </a:xfrm>
        </p:grpSpPr>
        <p:sp>
          <p:nvSpPr>
            <p:cNvPr id="346" name="AutoShape 5">
              <a:extLst>
                <a:ext uri="{FF2B5EF4-FFF2-40B4-BE49-F238E27FC236}">
                  <a16:creationId xmlns:a16="http://schemas.microsoft.com/office/drawing/2014/main" id="{3DA02481-950B-0592-5242-C44F2B849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charset="0"/>
                </a:rPr>
                <a:t>AI 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charset="0"/>
                </a:rPr>
                <a:t>기반 최적 방전 제어</a:t>
              </a:r>
              <a:endParaRPr kumimoji="1" lang="en-US" altLang="ko-KR" sz="1200" b="1" kern="0">
                <a:solidFill>
                  <a:srgbClr val="231F2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347" name="타원 346">
              <a:extLst>
                <a:ext uri="{FF2B5EF4-FFF2-40B4-BE49-F238E27FC236}">
                  <a16:creationId xmlns:a16="http://schemas.microsoft.com/office/drawing/2014/main" id="{41FFD4CE-0780-E392-CFBC-E3A9F86F673D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48" name="AutoShape 5">
              <a:extLst>
                <a:ext uri="{FF2B5EF4-FFF2-40B4-BE49-F238E27FC236}">
                  <a16:creationId xmlns:a16="http://schemas.microsoft.com/office/drawing/2014/main" id="{F98A0F77-D0C5-9C34-7492-1F68B0C1D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배터리 특성 및 </a:t>
              </a:r>
              <a:r>
                <a:rPr kumimoji="1" lang="ko-KR" altLang="en-US" sz="1100" kern="0" err="1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방전률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(C-rate)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별 온도 변화율을 학습해 안전하고 신속한 최적 방전전류 산출</a:t>
              </a:r>
            </a:p>
          </p:txBody>
        </p:sp>
      </p:grpSp>
      <p:grpSp>
        <p:nvGrpSpPr>
          <p:cNvPr id="349" name="그룹 348">
            <a:extLst>
              <a:ext uri="{FF2B5EF4-FFF2-40B4-BE49-F238E27FC236}">
                <a16:creationId xmlns:a16="http://schemas.microsoft.com/office/drawing/2014/main" id="{6EE38150-7D02-F13B-F51A-BADCAF3DCF52}"/>
              </a:ext>
            </a:extLst>
          </p:cNvPr>
          <p:cNvGrpSpPr/>
          <p:nvPr/>
        </p:nvGrpSpPr>
        <p:grpSpPr>
          <a:xfrm>
            <a:off x="586918" y="4107036"/>
            <a:ext cx="4478582" cy="411257"/>
            <a:chOff x="-3925553" y="5734831"/>
            <a:chExt cx="3899533" cy="411257"/>
          </a:xfrm>
        </p:grpSpPr>
        <p:sp>
          <p:nvSpPr>
            <p:cNvPr id="350" name="AutoShape 5">
              <a:extLst>
                <a:ext uri="{FF2B5EF4-FFF2-40B4-BE49-F238E27FC236}">
                  <a16:creationId xmlns:a16="http://schemas.microsoft.com/office/drawing/2014/main" id="{F9E2D69A-4065-5C9E-81ED-AC87F4C87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5734831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유연한 </a:t>
              </a:r>
              <a:r>
                <a:rPr lang="en-US" altLang="ko-KR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Jig · Tray </a:t>
              </a:r>
              <a:r>
                <a:rPr lang="ko-KR" altLang="en-US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Malgun Gothic" pitchFamily="34" charset="-120"/>
                </a:rPr>
                <a:t>구성</a:t>
              </a:r>
              <a:endParaRPr kumimoji="1" lang="en-US" altLang="ko-KR" sz="1200" b="1" kern="0"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351" name="타원 350">
              <a:extLst>
                <a:ext uri="{FF2B5EF4-FFF2-40B4-BE49-F238E27FC236}">
                  <a16:creationId xmlns:a16="http://schemas.microsoft.com/office/drawing/2014/main" id="{505D014E-5782-5C8D-B9D6-591208BB9310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52" name="AutoShape 5">
              <a:extLst>
                <a:ext uri="{FF2B5EF4-FFF2-40B4-BE49-F238E27FC236}">
                  <a16:creationId xmlns:a16="http://schemas.microsoft.com/office/drawing/2014/main" id="{94A92404-7CC5-E857-16E5-16C0A1ED8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5734831"/>
              <a:ext cx="2456687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생산 라인 트레이 및 가로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높이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 err="1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그리퍼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 조절 가능한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Jig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로 모듈화 수작업 위험 경감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효율화</a:t>
              </a:r>
            </a:p>
          </p:txBody>
        </p:sp>
      </p:grpSp>
      <p:grpSp>
        <p:nvGrpSpPr>
          <p:cNvPr id="353" name="그룹 352">
            <a:extLst>
              <a:ext uri="{FF2B5EF4-FFF2-40B4-BE49-F238E27FC236}">
                <a16:creationId xmlns:a16="http://schemas.microsoft.com/office/drawing/2014/main" id="{DBE6137C-372F-2C5D-4E82-750897BA7B73}"/>
              </a:ext>
            </a:extLst>
          </p:cNvPr>
          <p:cNvGrpSpPr/>
          <p:nvPr/>
        </p:nvGrpSpPr>
        <p:grpSpPr>
          <a:xfrm>
            <a:off x="586918" y="4596494"/>
            <a:ext cx="4478580" cy="411257"/>
            <a:chOff x="-3925447" y="6542428"/>
            <a:chExt cx="3927060" cy="411257"/>
          </a:xfrm>
        </p:grpSpPr>
        <p:sp>
          <p:nvSpPr>
            <p:cNvPr id="354" name="AutoShape 5">
              <a:extLst>
                <a:ext uri="{FF2B5EF4-FFF2-40B4-BE49-F238E27FC236}">
                  <a16:creationId xmlns:a16="http://schemas.microsoft.com/office/drawing/2014/main" id="{8BCB0BB2-3BE5-C7F0-F8FD-974A054D3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6542428"/>
              <a:ext cx="1427519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charset="0"/>
                </a:rPr>
                <a:t>검증된 불용화 성능</a:t>
              </a:r>
              <a:endParaRPr kumimoji="1" lang="en-US" altLang="ko-KR" sz="1200" b="1" kern="0">
                <a:solidFill>
                  <a:srgbClr val="231F2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355" name="타원 354">
              <a:extLst>
                <a:ext uri="{FF2B5EF4-FFF2-40B4-BE49-F238E27FC236}">
                  <a16:creationId xmlns:a16="http://schemas.microsoft.com/office/drawing/2014/main" id="{D55B28FD-FD83-7605-CB04-F2EE9CD56309}"/>
                </a:ext>
              </a:extLst>
            </p:cNvPr>
            <p:cNvSpPr/>
            <p:nvPr/>
          </p:nvSpPr>
          <p:spPr bwMode="auto">
            <a:xfrm>
              <a:off x="-3925447" y="6588102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356" name="AutoShape 5">
              <a:extLst>
                <a:ext uri="{FF2B5EF4-FFF2-40B4-BE49-F238E27FC236}">
                  <a16:creationId xmlns:a16="http://schemas.microsoft.com/office/drawing/2014/main" id="{77E9F427-3961-6506-89E3-CA508B3D5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8" y="6542428"/>
              <a:ext cx="2484321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역전압 불용화 방전모드로 단락 후 방치 절차 생략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방치 공간 점유시간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0"/>
                </a:rPr>
                <a:t>일 이상 단축</a:t>
              </a:r>
            </a:p>
          </p:txBody>
        </p:sp>
      </p:grpSp>
      <p:grpSp>
        <p:nvGrpSpPr>
          <p:cNvPr id="357" name="그룹 356">
            <a:extLst>
              <a:ext uri="{FF2B5EF4-FFF2-40B4-BE49-F238E27FC236}">
                <a16:creationId xmlns:a16="http://schemas.microsoft.com/office/drawing/2014/main" id="{392E9477-9211-97D0-DBC4-21FD04442E1E}"/>
              </a:ext>
            </a:extLst>
          </p:cNvPr>
          <p:cNvGrpSpPr/>
          <p:nvPr/>
        </p:nvGrpSpPr>
        <p:grpSpPr>
          <a:xfrm>
            <a:off x="512215" y="5114890"/>
            <a:ext cx="4355495" cy="1153072"/>
            <a:chOff x="281549" y="3296540"/>
            <a:chExt cx="4510159" cy="1153072"/>
          </a:xfrm>
        </p:grpSpPr>
        <p:grpSp>
          <p:nvGrpSpPr>
            <p:cNvPr id="358" name="그룹 357">
              <a:extLst>
                <a:ext uri="{FF2B5EF4-FFF2-40B4-BE49-F238E27FC236}">
                  <a16:creationId xmlns:a16="http://schemas.microsoft.com/office/drawing/2014/main" id="{7AA3D0F2-0247-3A88-F80D-5E48119F5CD2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360" name="그래픽 359" descr="남자 옆모습 단색으로 채워진">
                <a:extLst>
                  <a:ext uri="{FF2B5EF4-FFF2-40B4-BE49-F238E27FC236}">
                    <a16:creationId xmlns:a16="http://schemas.microsoft.com/office/drawing/2014/main" id="{E9DC39CB-CD0A-0CCB-B5B3-DB9B03FCBC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361" name="그래픽 360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1CA90E23-A365-FD33-CA3E-79CF606160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359" name="말풍선: 모서리가 둥근 사각형 358">
              <a:extLst>
                <a:ext uri="{FF2B5EF4-FFF2-40B4-BE49-F238E27FC236}">
                  <a16:creationId xmlns:a16="http://schemas.microsoft.com/office/drawing/2014/main" id="{4B743C4A-34B4-16CB-6793-E17D3290137D}"/>
                </a:ext>
              </a:extLst>
            </p:cNvPr>
            <p:cNvSpPr/>
            <p:nvPr/>
          </p:nvSpPr>
          <p:spPr>
            <a:xfrm>
              <a:off x="1069991" y="3296540"/>
              <a:ext cx="3721717" cy="115307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수작업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모듈화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방전과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장시간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방치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확보로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
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안전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리스크와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운영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비효율이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커지고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있어요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 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수작업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모듈화에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따른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안전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위험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단락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후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장시간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방치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필요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배터리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특성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미반영한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획일적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방전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62" name="그룹 361">
            <a:extLst>
              <a:ext uri="{FF2B5EF4-FFF2-40B4-BE49-F238E27FC236}">
                <a16:creationId xmlns:a16="http://schemas.microsoft.com/office/drawing/2014/main" id="{2458E6A9-A22F-6C67-16EA-E3ED08491925}"/>
              </a:ext>
            </a:extLst>
          </p:cNvPr>
          <p:cNvGrpSpPr/>
          <p:nvPr/>
        </p:nvGrpSpPr>
        <p:grpSpPr>
          <a:xfrm>
            <a:off x="10645052" y="1561052"/>
            <a:ext cx="325081" cy="324000"/>
            <a:chOff x="10507068" y="1695177"/>
            <a:chExt cx="325081" cy="324000"/>
          </a:xfrm>
        </p:grpSpPr>
        <p:sp>
          <p:nvSpPr>
            <p:cNvPr id="363" name="Shape 68">
              <a:extLst>
                <a:ext uri="{FF2B5EF4-FFF2-40B4-BE49-F238E27FC236}">
                  <a16:creationId xmlns:a16="http://schemas.microsoft.com/office/drawing/2014/main" id="{7B3F045F-0378-B8B8-769B-11C6B7C3627B}"/>
                </a:ext>
              </a:extLst>
            </p:cNvPr>
            <p:cNvSpPr/>
            <p:nvPr/>
          </p:nvSpPr>
          <p:spPr>
            <a:xfrm>
              <a:off x="10507068" y="1695177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64" name="Text 69">
              <a:extLst>
                <a:ext uri="{FF2B5EF4-FFF2-40B4-BE49-F238E27FC236}">
                  <a16:creationId xmlns:a16="http://schemas.microsoft.com/office/drawing/2014/main" id="{5072257A-2FBA-64D9-CD64-AB10B16707A0}"/>
                </a:ext>
              </a:extLst>
            </p:cNvPr>
            <p:cNvSpPr/>
            <p:nvPr/>
          </p:nvSpPr>
          <p:spPr>
            <a:xfrm>
              <a:off x="10507068" y="1710720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solidFill>
                    <a:srgbClr val="13233F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-120"/>
                </a:rPr>
                <a:t>⚡</a:t>
              </a:r>
              <a:endParaRPr lang="en-US" sz="1155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65" name="그룹 364">
            <a:extLst>
              <a:ext uri="{FF2B5EF4-FFF2-40B4-BE49-F238E27FC236}">
                <a16:creationId xmlns:a16="http://schemas.microsoft.com/office/drawing/2014/main" id="{B97F552A-E7B9-5627-BA69-CA1A31BE3B30}"/>
              </a:ext>
            </a:extLst>
          </p:cNvPr>
          <p:cNvGrpSpPr/>
          <p:nvPr/>
        </p:nvGrpSpPr>
        <p:grpSpPr>
          <a:xfrm>
            <a:off x="10645052" y="2347664"/>
            <a:ext cx="325081" cy="324000"/>
            <a:chOff x="10507068" y="2777280"/>
            <a:chExt cx="325081" cy="324000"/>
          </a:xfrm>
        </p:grpSpPr>
        <p:sp>
          <p:nvSpPr>
            <p:cNvPr id="366" name="Shape 71">
              <a:extLst>
                <a:ext uri="{FF2B5EF4-FFF2-40B4-BE49-F238E27FC236}">
                  <a16:creationId xmlns:a16="http://schemas.microsoft.com/office/drawing/2014/main" id="{8446E49D-220A-3CEC-6C1E-E399AF1FED53}"/>
                </a:ext>
              </a:extLst>
            </p:cNvPr>
            <p:cNvSpPr/>
            <p:nvPr/>
          </p:nvSpPr>
          <p:spPr>
            <a:xfrm>
              <a:off x="10507068" y="277728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67" name="Text 72">
              <a:extLst>
                <a:ext uri="{FF2B5EF4-FFF2-40B4-BE49-F238E27FC236}">
                  <a16:creationId xmlns:a16="http://schemas.microsoft.com/office/drawing/2014/main" id="{C965C09A-B563-1EE1-CAFA-631F6FD1B8B3}"/>
                </a:ext>
              </a:extLst>
            </p:cNvPr>
            <p:cNvSpPr/>
            <p:nvPr/>
          </p:nvSpPr>
          <p:spPr>
            <a:xfrm>
              <a:off x="10507068" y="2795065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-120"/>
                </a:rPr>
                <a:t>✔</a:t>
              </a:r>
              <a:endParaRPr lang="en-US" sz="1155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68" name="그룹 367">
            <a:extLst>
              <a:ext uri="{FF2B5EF4-FFF2-40B4-BE49-F238E27FC236}">
                <a16:creationId xmlns:a16="http://schemas.microsoft.com/office/drawing/2014/main" id="{044E8313-869D-8A70-1928-9FE78B1014C9}"/>
              </a:ext>
            </a:extLst>
          </p:cNvPr>
          <p:cNvGrpSpPr/>
          <p:nvPr/>
        </p:nvGrpSpPr>
        <p:grpSpPr>
          <a:xfrm>
            <a:off x="10645052" y="3159605"/>
            <a:ext cx="325081" cy="324000"/>
            <a:chOff x="10507068" y="3432000"/>
            <a:chExt cx="325081" cy="324000"/>
          </a:xfrm>
        </p:grpSpPr>
        <p:sp>
          <p:nvSpPr>
            <p:cNvPr id="369" name="Shape 74">
              <a:extLst>
                <a:ext uri="{FF2B5EF4-FFF2-40B4-BE49-F238E27FC236}">
                  <a16:creationId xmlns:a16="http://schemas.microsoft.com/office/drawing/2014/main" id="{50ABD012-1022-1C36-5292-7952E20B95E1}"/>
                </a:ext>
              </a:extLst>
            </p:cNvPr>
            <p:cNvSpPr/>
            <p:nvPr/>
          </p:nvSpPr>
          <p:spPr>
            <a:xfrm>
              <a:off x="10507068" y="343200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70" name="Text 75">
              <a:extLst>
                <a:ext uri="{FF2B5EF4-FFF2-40B4-BE49-F238E27FC236}">
                  <a16:creationId xmlns:a16="http://schemas.microsoft.com/office/drawing/2014/main" id="{CD5E02A0-AA7F-539D-6064-AFF2E888436B}"/>
                </a:ext>
              </a:extLst>
            </p:cNvPr>
            <p:cNvSpPr/>
            <p:nvPr/>
          </p:nvSpPr>
          <p:spPr>
            <a:xfrm>
              <a:off x="10507068" y="3451878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-120"/>
                </a:rPr>
                <a:t>◎</a:t>
              </a:r>
              <a:endParaRPr lang="en-US" sz="1155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71" name="그룹 370">
            <a:extLst>
              <a:ext uri="{FF2B5EF4-FFF2-40B4-BE49-F238E27FC236}">
                <a16:creationId xmlns:a16="http://schemas.microsoft.com/office/drawing/2014/main" id="{2CE712E2-02BD-6944-D1D8-4DBA06CFD894}"/>
              </a:ext>
            </a:extLst>
          </p:cNvPr>
          <p:cNvGrpSpPr/>
          <p:nvPr/>
        </p:nvGrpSpPr>
        <p:grpSpPr>
          <a:xfrm>
            <a:off x="10645052" y="3981168"/>
            <a:ext cx="325081" cy="324000"/>
            <a:chOff x="10507068" y="4086720"/>
            <a:chExt cx="325081" cy="324000"/>
          </a:xfrm>
        </p:grpSpPr>
        <p:sp>
          <p:nvSpPr>
            <p:cNvPr id="372" name="Shape 77">
              <a:extLst>
                <a:ext uri="{FF2B5EF4-FFF2-40B4-BE49-F238E27FC236}">
                  <a16:creationId xmlns:a16="http://schemas.microsoft.com/office/drawing/2014/main" id="{6098DB2C-4804-B845-DB35-FB026EBE53EA}"/>
                </a:ext>
              </a:extLst>
            </p:cNvPr>
            <p:cNvSpPr/>
            <p:nvPr/>
          </p:nvSpPr>
          <p:spPr>
            <a:xfrm>
              <a:off x="10507068" y="408672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  <p:sp>
          <p:nvSpPr>
            <p:cNvPr id="373" name="Text 78">
              <a:extLst>
                <a:ext uri="{FF2B5EF4-FFF2-40B4-BE49-F238E27FC236}">
                  <a16:creationId xmlns:a16="http://schemas.microsoft.com/office/drawing/2014/main" id="{A7DD2F1A-2F9A-5A01-E78C-4B20C2A4ED2B}"/>
                </a:ext>
              </a:extLst>
            </p:cNvPr>
            <p:cNvSpPr/>
            <p:nvPr/>
          </p:nvSpPr>
          <p:spPr>
            <a:xfrm>
              <a:off x="10507068" y="4097850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itchFamily="34" charset="-120"/>
                </a:rPr>
                <a:t>☷</a:t>
              </a:r>
              <a:endParaRPr lang="en-US" sz="1155">
                <a:latin typeface="LG스마트체 Regular" panose="020B0600000101010101" pitchFamily="50" charset="-127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374" name="그룹 373">
            <a:extLst>
              <a:ext uri="{FF2B5EF4-FFF2-40B4-BE49-F238E27FC236}">
                <a16:creationId xmlns:a16="http://schemas.microsoft.com/office/drawing/2014/main" id="{AF14D44D-04E9-3A23-9679-874DC3549428}"/>
              </a:ext>
            </a:extLst>
          </p:cNvPr>
          <p:cNvGrpSpPr/>
          <p:nvPr/>
        </p:nvGrpSpPr>
        <p:grpSpPr>
          <a:xfrm>
            <a:off x="5544531" y="5427452"/>
            <a:ext cx="4515514" cy="829843"/>
            <a:chOff x="5544531" y="5328667"/>
            <a:chExt cx="4515514" cy="829843"/>
          </a:xfrm>
        </p:grpSpPr>
        <p:grpSp>
          <p:nvGrpSpPr>
            <p:cNvPr id="375" name="그룹 374">
              <a:extLst>
                <a:ext uri="{FF2B5EF4-FFF2-40B4-BE49-F238E27FC236}">
                  <a16:creationId xmlns:a16="http://schemas.microsoft.com/office/drawing/2014/main" id="{E4778F5E-A500-9212-0E9E-9F33501D7918}"/>
                </a:ext>
              </a:extLst>
            </p:cNvPr>
            <p:cNvGrpSpPr/>
            <p:nvPr/>
          </p:nvGrpSpPr>
          <p:grpSpPr>
            <a:xfrm>
              <a:off x="5981705" y="5328667"/>
              <a:ext cx="3813889" cy="252000"/>
              <a:chOff x="5087686" y="5594263"/>
              <a:chExt cx="3813889" cy="252000"/>
            </a:xfrm>
          </p:grpSpPr>
          <p:sp>
            <p:nvSpPr>
              <p:cNvPr id="384" name="타원 383">
                <a:extLst>
                  <a:ext uri="{FF2B5EF4-FFF2-40B4-BE49-F238E27FC236}">
                    <a16:creationId xmlns:a16="http://schemas.microsoft.com/office/drawing/2014/main" id="{DBE51000-A27C-BCB8-7953-CC4EA81786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85" name="직사각형 384">
                <a:extLst>
                  <a:ext uri="{FF2B5EF4-FFF2-40B4-BE49-F238E27FC236}">
                    <a16:creationId xmlns:a16="http://schemas.microsoft.com/office/drawing/2014/main" id="{23850E00-2C39-C48B-1567-D4EF46EC6103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502303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표준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방전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Recipe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기반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기본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방전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및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모니터링</a:t>
                </a:r>
                <a:endParaRPr lang="en-US" altLang="ko-KR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376" name="그룹 375">
              <a:extLst>
                <a:ext uri="{FF2B5EF4-FFF2-40B4-BE49-F238E27FC236}">
                  <a16:creationId xmlns:a16="http://schemas.microsoft.com/office/drawing/2014/main" id="{58944070-531E-3DB8-5036-2E2DD55C9450}"/>
                </a:ext>
              </a:extLst>
            </p:cNvPr>
            <p:cNvGrpSpPr/>
            <p:nvPr/>
          </p:nvGrpSpPr>
          <p:grpSpPr>
            <a:xfrm>
              <a:off x="5981705" y="5617589"/>
              <a:ext cx="3863279" cy="252000"/>
              <a:chOff x="5087686" y="5594263"/>
              <a:chExt cx="3863279" cy="252000"/>
            </a:xfrm>
          </p:grpSpPr>
          <p:sp>
            <p:nvSpPr>
              <p:cNvPr id="382" name="타원 381">
                <a:extLst>
                  <a:ext uri="{FF2B5EF4-FFF2-40B4-BE49-F238E27FC236}">
                    <a16:creationId xmlns:a16="http://schemas.microsoft.com/office/drawing/2014/main" id="{07656788-7838-F5D7-21EE-2EC68CF283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83" name="직사각형 382">
                <a:extLst>
                  <a:ext uri="{FF2B5EF4-FFF2-40B4-BE49-F238E27FC236}">
                    <a16:creationId xmlns:a16="http://schemas.microsoft.com/office/drawing/2014/main" id="{F87AA087-15DC-ADD0-FA82-1C15F4BA7654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551693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AI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기반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방전전류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최적화로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방전시간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단축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및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안전성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강화</a:t>
                </a:r>
                <a:endParaRPr lang="en-US" altLang="ko-KR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377" name="그룹 376">
              <a:extLst>
                <a:ext uri="{FF2B5EF4-FFF2-40B4-BE49-F238E27FC236}">
                  <a16:creationId xmlns:a16="http://schemas.microsoft.com/office/drawing/2014/main" id="{D2C4E757-7854-1BC3-1EE5-F3149EC3FCCD}"/>
                </a:ext>
              </a:extLst>
            </p:cNvPr>
            <p:cNvGrpSpPr/>
            <p:nvPr/>
          </p:nvGrpSpPr>
          <p:grpSpPr>
            <a:xfrm>
              <a:off x="5983492" y="5906510"/>
              <a:ext cx="4076553" cy="252000"/>
              <a:chOff x="5087686" y="5594263"/>
              <a:chExt cx="4076553" cy="252000"/>
            </a:xfrm>
          </p:grpSpPr>
          <p:sp>
            <p:nvSpPr>
              <p:cNvPr id="380" name="타원 379">
                <a:extLst>
                  <a:ext uri="{FF2B5EF4-FFF2-40B4-BE49-F238E27FC236}">
                    <a16:creationId xmlns:a16="http://schemas.microsoft.com/office/drawing/2014/main" id="{3F2E33BF-CF24-92F6-2610-F3E2923397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81" name="직사각형 380">
                <a:extLst>
                  <a:ext uri="{FF2B5EF4-FFF2-40B4-BE49-F238E27FC236}">
                    <a16:creationId xmlns:a16="http://schemas.microsoft.com/office/drawing/2014/main" id="{D56433E1-7D34-0715-52F8-D4BBA62EE75C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764967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Factova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연계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실시간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통합관제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및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예지분석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기반</a:t>
                </a:r>
                <a:r>
                  <a:rPr lang="en-US" altLang="ko-KR" sz="1200" b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LG스마트체 Regular" panose="020B0600000101010101" pitchFamily="50" charset="-127"/>
                    <a:ea typeface="LG스마트체 Regular" panose="020B0600000101010101" pitchFamily="50" charset="-127"/>
                    <a:cs typeface="Malgun Gothic" pitchFamily="34" charset="-120"/>
                  </a:rPr>
                  <a:t>자동운영</a:t>
                </a:r>
                <a:endParaRPr lang="en-US" altLang="ko-KR" sz="1200" b="1">
                  <a:latin typeface="LG스마트체 Regular" panose="020B0600000101010101" pitchFamily="50" charset="-127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378" name="왼쪽 대괄호 377">
              <a:extLst>
                <a:ext uri="{FF2B5EF4-FFF2-40B4-BE49-F238E27FC236}">
                  <a16:creationId xmlns:a16="http://schemas.microsoft.com/office/drawing/2014/main" id="{9FFD1DE5-32AF-BB8A-6C6A-3F7168190045}"/>
                </a:ext>
              </a:extLst>
            </p:cNvPr>
            <p:cNvSpPr/>
            <p:nvPr/>
          </p:nvSpPr>
          <p:spPr>
            <a:xfrm>
              <a:off x="5867903" y="5377034"/>
              <a:ext cx="81554" cy="720000"/>
            </a:xfrm>
            <a:prstGeom prst="leftBracket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0B7856CE-31B7-A851-B488-2A6AFEB4E0BD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368250" y="5583147"/>
              <a:ext cx="660339" cy="30777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Grade</a:t>
              </a:r>
              <a:b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성숙도</a:t>
              </a: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388" name="Shape 27">
            <a:extLst>
              <a:ext uri="{FF2B5EF4-FFF2-40B4-BE49-F238E27FC236}">
                <a16:creationId xmlns:a16="http://schemas.microsoft.com/office/drawing/2014/main" id="{E096B949-5372-9C58-5593-70E48789D2C6}"/>
              </a:ext>
            </a:extLst>
          </p:cNvPr>
          <p:cNvSpPr/>
          <p:nvPr/>
        </p:nvSpPr>
        <p:spPr>
          <a:xfrm>
            <a:off x="5561200" y="1220482"/>
            <a:ext cx="835921" cy="200640"/>
          </a:xfrm>
          <a:prstGeom prst="roundRect">
            <a:avLst>
              <a:gd name="adj" fmla="val 15789"/>
            </a:avLst>
          </a:prstGeom>
          <a:solidFill>
            <a:schemeClr val="bg1">
              <a:lumMod val="85000"/>
            </a:schemeClr>
          </a:solidFill>
          <a:ln/>
        </p:spPr>
        <p:txBody>
          <a:bodyPr anchor="ctr"/>
          <a:lstStyle/>
          <a:p>
            <a:pPr algn="ctr"/>
            <a:r>
              <a:rPr lang="en-US" altLang="ko-KR" sz="1000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기본기능</a:t>
            </a:r>
            <a:endParaRPr lang="en-US" altLang="ko-KR" sz="10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89" name="Shape 29">
            <a:extLst>
              <a:ext uri="{FF2B5EF4-FFF2-40B4-BE49-F238E27FC236}">
                <a16:creationId xmlns:a16="http://schemas.microsoft.com/office/drawing/2014/main" id="{DEDE2454-760B-D5D3-CA0B-8116ABB85571}"/>
              </a:ext>
            </a:extLst>
          </p:cNvPr>
          <p:cNvSpPr/>
          <p:nvPr/>
        </p:nvSpPr>
        <p:spPr>
          <a:xfrm>
            <a:off x="5561200" y="2969919"/>
            <a:ext cx="835921" cy="200640"/>
          </a:xfrm>
          <a:prstGeom prst="roundRect">
            <a:avLst>
              <a:gd name="adj" fmla="val 15789"/>
            </a:avLst>
          </a:prstGeom>
          <a:solidFill>
            <a:srgbClr val="1F3864"/>
          </a:solidFill>
          <a:ln/>
        </p:spPr>
        <p:txBody>
          <a:bodyPr anchor="ctr"/>
          <a:lstStyle/>
          <a:p>
            <a:pPr algn="ctr"/>
            <a:r>
              <a:rPr lang="en-US" altLang="ko-KR" sz="900" err="1">
                <a:solidFill>
                  <a:srgbClr val="FFFFFF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Malgun Gothic" pitchFamily="34" charset="-120"/>
              </a:rPr>
              <a:t>추가기능</a:t>
            </a:r>
            <a:endParaRPr lang="en-US" altLang="ko-KR" sz="900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93" name="Text 39">
            <a:extLst>
              <a:ext uri="{FF2B5EF4-FFF2-40B4-BE49-F238E27FC236}">
                <a16:creationId xmlns:a16="http://schemas.microsoft.com/office/drawing/2014/main" id="{EBC60910-0584-5A4C-9F13-D89C15FF12BC}"/>
              </a:ext>
            </a:extLst>
          </p:cNvPr>
          <p:cNvSpPr/>
          <p:nvPr/>
        </p:nvSpPr>
        <p:spPr>
          <a:xfrm>
            <a:off x="5561200" y="3693662"/>
            <a:ext cx="4353758" cy="1224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>
              <a:lnSpc>
                <a:spcPct val="150000"/>
              </a:lnSpc>
            </a:pP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전기방전 솔루션 주요 </a:t>
            </a:r>
            <a:r>
              <a:rPr 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</a:t>
            </a: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능</a:t>
            </a:r>
            <a:endParaRPr lang="en-US" altLang="ko-KR" sz="1097" b="1" u="sng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 algn="l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AI 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기반 최적 방전 </a:t>
            </a: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Recipe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자동 생성으로 방전 운영시간 최소화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 algn="l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실시간 방전 데이터 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모니터링</a:t>
            </a: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·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이력조회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로 투명한 운영관리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 algn="l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역전압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불용화 방전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모드로 단락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·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방치 절차 생략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,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공간효율 확보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 algn="l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Modbus TCP/IP 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기반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확장성 있는 설비 인터페이스로 통합 제어</a:t>
            </a:r>
            <a:endParaRPr lang="en-US" sz="1097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6684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454</Words>
  <Application>Microsoft Office PowerPoint</Application>
  <PresentationFormat>사용자 지정</PresentationFormat>
  <Paragraphs>102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