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04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04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A39DC-1ECB-7EBA-C0A6-760F8D1CE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C41F72E-FB07-E0D0-344D-B17696192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C7B977-7FAB-FF83-28C1-CC4895AAE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CBA059-FFE3-5E8B-7905-63EB9FBEE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913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BFDD1-3C7E-1720-E09C-5722C83A0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ED531B6-417F-43E5-2604-A2C0A2CE7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/>
                <a:ea typeface="LG스마트체 Regular"/>
              </a:rPr>
              <a:t>4-6) </a:t>
            </a:r>
            <a:r>
              <a:rPr lang="en-US" altLang="ko-KR" dirty="0" err="1">
                <a:latin typeface="Arial Narrow"/>
                <a:ea typeface="LG스마트체 Regular"/>
              </a:rPr>
              <a:t>Factova</a:t>
            </a:r>
            <a:r>
              <a:rPr lang="en-US" altLang="ko-KR" dirty="0">
                <a:latin typeface="Arial Narrow"/>
                <a:ea typeface="LG스마트체 Regular"/>
              </a:rPr>
              <a:t> Design </a:t>
            </a:r>
            <a:r>
              <a:rPr lang="en-US" altLang="ko-KR" dirty="0" err="1">
                <a:latin typeface="Arial Narrow"/>
                <a:ea typeface="LG스마트체 Regular"/>
              </a:rPr>
              <a:t>Navigator.c</a:t>
            </a:r>
            <a:r>
              <a:rPr lang="en-US" altLang="ko-KR" dirty="0">
                <a:latin typeface="Arial Narrow"/>
                <a:ea typeface="LG스마트체 Regular"/>
              </a:rPr>
              <a:t>-DN - “Navi. </a:t>
            </a:r>
            <a:r>
              <a:rPr lang="ko-KR" altLang="en-US" dirty="0">
                <a:latin typeface="Arial Narrow"/>
                <a:ea typeface="LG스마트체 Regular"/>
              </a:rPr>
              <a:t>따라 스마트하게 설계하고 가상에서 검증하기”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B17BCEA-A7D4-67FC-1629-A25F4B4A1BA4}"/>
              </a:ext>
            </a:extLst>
          </p:cNvPr>
          <p:cNvSpPr/>
          <p:nvPr/>
        </p:nvSpPr>
        <p:spPr>
          <a:xfrm>
            <a:off x="440443" y="801688"/>
            <a:ext cx="4536512" cy="6499339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F554A72-0495-CD48-90B2-428B99F398FA}"/>
              </a:ext>
            </a:extLst>
          </p:cNvPr>
          <p:cNvSpPr/>
          <p:nvPr/>
        </p:nvSpPr>
        <p:spPr>
          <a:xfrm>
            <a:off x="5476416" y="801688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191DDD7-0C1C-5B9F-EBB8-675FD9452294}"/>
              </a:ext>
            </a:extLst>
          </p:cNvPr>
          <p:cNvGrpSpPr/>
          <p:nvPr/>
        </p:nvGrpSpPr>
        <p:grpSpPr>
          <a:xfrm>
            <a:off x="437096" y="801689"/>
            <a:ext cx="4536512" cy="339239"/>
            <a:chOff x="344488" y="620713"/>
            <a:chExt cx="4536512" cy="339239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F7F8716-F0E6-154F-F3F1-AEF3C08A973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Q1. Why Design Navi.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인가요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67482EF6-B33A-D2B2-7B90-D8E6B7DF9B4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510A3379-AE6B-8AE7-953C-B62E0512F7F2}"/>
              </a:ext>
            </a:extLst>
          </p:cNvPr>
          <p:cNvGrpSpPr/>
          <p:nvPr/>
        </p:nvGrpSpPr>
        <p:grpSpPr>
          <a:xfrm>
            <a:off x="5476416" y="801689"/>
            <a:ext cx="4536512" cy="339239"/>
            <a:chOff x="5024437" y="494579"/>
            <a:chExt cx="4536512" cy="339239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E8F7170-550E-20E8-C955-9CC183C287C1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Q2. Design Navi.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가 무엇인가요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0E0E57D-FB92-72DC-E2FA-6ED3AB6E801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79B29B52-77E8-B5C9-E916-4C8B17AC0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6139" y="1145035"/>
            <a:ext cx="4476790" cy="2278984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436A46DB-AD23-EA83-0E9D-05ECB553CA94}"/>
              </a:ext>
            </a:extLst>
          </p:cNvPr>
          <p:cNvGrpSpPr/>
          <p:nvPr/>
        </p:nvGrpSpPr>
        <p:grpSpPr>
          <a:xfrm>
            <a:off x="419877" y="1264780"/>
            <a:ext cx="4510159" cy="893576"/>
            <a:chOff x="281549" y="3492339"/>
            <a:chExt cx="4510159" cy="893576"/>
          </a:xfrm>
        </p:grpSpPr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2F117555-517F-F4D2-314B-7AAEC17092B3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8" name="그래픽 17" descr="남자 옆모습 단색으로 채워진">
                <a:extLst>
                  <a:ext uri="{FF2B5EF4-FFF2-40B4-BE49-F238E27FC236}">
                    <a16:creationId xmlns:a16="http://schemas.microsoft.com/office/drawing/2014/main" id="{B8DD83A3-39F7-519A-ECE7-EF9BD31536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9" name="그래픽 18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127015CC-C341-A5F4-3394-7E0B61CD6D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7" name="말풍선: 모서리가 둥근 사각형 16">
              <a:extLst>
                <a:ext uri="{FF2B5EF4-FFF2-40B4-BE49-F238E27FC236}">
                  <a16:creationId xmlns:a16="http://schemas.microsoft.com/office/drawing/2014/main" id="{2909077A-BC42-13EF-6153-C985E62DEF28}"/>
                </a:ext>
              </a:extLst>
            </p:cNvPr>
            <p:cNvSpPr/>
            <p:nvPr/>
          </p:nvSpPr>
          <p:spPr>
            <a:xfrm>
              <a:off x="1069991" y="3492339"/>
              <a:ext cx="3721717" cy="761475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방법이 복잡하여 역량 확보까지 시간이 오래 </a:t>
              </a:r>
              <a:r>
                <a:rPr kumimoji="0" lang="ko-KR" altLang="en-US" sz="1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걸려요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 defTabSz="457200" latinLnBrk="0">
                <a:spcBef>
                  <a:spcPts val="600"/>
                </a:spcBef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단순하고 반복적인 설계 업무들로 인해 설계 시간이 증가해요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kumimoji="0" lang="en-US" altLang="ko-K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연구원 개인 또는 부서별 설계 품질의 편차</a:t>
              </a:r>
              <a:r>
                <a:rPr lang="ko-KR" altLang="en-US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발생해요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26" name="AutoShape 5">
            <a:extLst>
              <a:ext uri="{FF2B5EF4-FFF2-40B4-BE49-F238E27FC236}">
                <a16:creationId xmlns:a16="http://schemas.microsoft.com/office/drawing/2014/main" id="{E1D5EFFD-9265-ED4E-F29D-4BC46696B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350" y="4362481"/>
            <a:ext cx="2088232" cy="2419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Start Advantage</a:t>
            </a: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F50C205-7508-4131-3BF6-27C82EB03C88}"/>
              </a:ext>
            </a:extLst>
          </p:cNvPr>
          <p:cNvSpPr/>
          <p:nvPr/>
        </p:nvSpPr>
        <p:spPr bwMode="auto">
          <a:xfrm>
            <a:off x="1069928" y="4408155"/>
            <a:ext cx="180000" cy="180000"/>
          </a:xfrm>
          <a:prstGeom prst="ellipse">
            <a:avLst/>
          </a:prstGeom>
          <a:solidFill>
            <a:srgbClr val="A50021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F7C08684-DCF1-E8AD-7578-31F5C2EC0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89" y="4362481"/>
            <a:ext cx="2088232" cy="3804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Case </a:t>
            </a: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검토 수준 향상</a:t>
            </a:r>
            <a:endParaRPr kumimoji="1" lang="en-US" altLang="ko-KR" sz="10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설계 초기 완성도 확보 </a:t>
            </a:r>
            <a:endParaRPr kumimoji="1" lang="en-US" altLang="ko-KR" sz="10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C81247EC-CE74-8BAD-5BD6-3EC57A268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350" y="4817736"/>
            <a:ext cx="2088232" cy="2419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Reduced Lead Time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D94639FE-DB52-602B-8C7D-F1590DD9B37A}"/>
              </a:ext>
            </a:extLst>
          </p:cNvPr>
          <p:cNvSpPr/>
          <p:nvPr/>
        </p:nvSpPr>
        <p:spPr bwMode="auto">
          <a:xfrm>
            <a:off x="1069928" y="4863410"/>
            <a:ext cx="180000" cy="180000"/>
          </a:xfrm>
          <a:prstGeom prst="ellipse">
            <a:avLst/>
          </a:prstGeom>
          <a:solidFill>
            <a:srgbClr val="A50021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31" name="AutoShape 5">
            <a:extLst>
              <a:ext uri="{FF2B5EF4-FFF2-40B4-BE49-F238E27FC236}">
                <a16:creationId xmlns:a16="http://schemas.microsoft.com/office/drawing/2014/main" id="{4084B739-1DC4-9824-60EE-8495F6CF8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89" y="4817736"/>
            <a:ext cx="2088232" cy="68825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납기 내 설계 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Case </a:t>
            </a: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검토 </a:t>
            </a:r>
          </a:p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NPD </a:t>
            </a: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설계 일정 준수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(15</a:t>
            </a: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일 내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)</a:t>
            </a:r>
          </a:p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검증작업 및 준비시간 단축 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(30%)</a:t>
            </a:r>
          </a:p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금형 가공성 검토 회수 단축</a:t>
            </a:r>
            <a:r>
              <a:rPr kumimoji="1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(50%)</a:t>
            </a:r>
          </a:p>
        </p:txBody>
      </p:sp>
      <p:sp>
        <p:nvSpPr>
          <p:cNvPr id="32" name="AutoShape 5">
            <a:extLst>
              <a:ext uri="{FF2B5EF4-FFF2-40B4-BE49-F238E27FC236}">
                <a16:creationId xmlns:a16="http://schemas.microsoft.com/office/drawing/2014/main" id="{C8E5C65A-081C-5D8B-BB82-29F88CA16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0350" y="5565826"/>
            <a:ext cx="2088232" cy="24198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Improve Quality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601CC31-DC43-3765-1B16-E79170668EAE}"/>
              </a:ext>
            </a:extLst>
          </p:cNvPr>
          <p:cNvSpPr/>
          <p:nvPr/>
        </p:nvSpPr>
        <p:spPr bwMode="auto">
          <a:xfrm>
            <a:off x="1069928" y="5611500"/>
            <a:ext cx="180000" cy="180000"/>
          </a:xfrm>
          <a:prstGeom prst="ellipse">
            <a:avLst/>
          </a:prstGeom>
          <a:solidFill>
            <a:srgbClr val="A50021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34" name="AutoShape 5">
            <a:extLst>
              <a:ext uri="{FF2B5EF4-FFF2-40B4-BE49-F238E27FC236}">
                <a16:creationId xmlns:a16="http://schemas.microsoft.com/office/drawing/2014/main" id="{3FB687D2-170C-08CB-619F-C2CCB1A60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189" y="5565826"/>
            <a:ext cx="2088232" cy="53436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사전검증의 정확도 향상</a:t>
            </a:r>
          </a:p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사전예측을 통한 개발품질 향상</a:t>
            </a:r>
          </a:p>
          <a:p>
            <a:pPr marL="171450" marR="0" lvl="0" indent="-857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공정을 감안한 설계완성도 향상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027DA84A-788C-EF74-FD79-2D5A77FB4D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814" y="2436524"/>
            <a:ext cx="4331049" cy="1906603"/>
          </a:xfrm>
          <a:prstGeom prst="rect">
            <a:avLst/>
          </a:prstGeom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52FF9B94-50D2-DB6D-F98C-0FFAABB61858}"/>
              </a:ext>
            </a:extLst>
          </p:cNvPr>
          <p:cNvSpPr/>
          <p:nvPr/>
        </p:nvSpPr>
        <p:spPr>
          <a:xfrm>
            <a:off x="440813" y="2228529"/>
            <a:ext cx="4536512" cy="261610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기존설계방식 </a:t>
            </a:r>
            <a:r>
              <a:rPr kumimoji="0" lang="en-US" altLang="ko-KR" sz="11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vs Design Navigator</a:t>
            </a:r>
            <a:endParaRPr kumimoji="0" lang="ko-KR" altLang="en-US" sz="11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D1CDBD85-9C40-BEC9-8506-0C42A9F768F3}"/>
              </a:ext>
            </a:extLst>
          </p:cNvPr>
          <p:cNvGrpSpPr/>
          <p:nvPr/>
        </p:nvGrpSpPr>
        <p:grpSpPr>
          <a:xfrm>
            <a:off x="5886275" y="3655478"/>
            <a:ext cx="3712877" cy="1172440"/>
            <a:chOff x="5087830" y="4558762"/>
            <a:chExt cx="3712877" cy="1172440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D01B4D60-87D2-965B-880B-079AB93A3C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830" y="4558762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D816E73F-2A4E-7B41-5DD9-7B0C5B7002E8}"/>
                </a:ext>
              </a:extLst>
            </p:cNvPr>
            <p:cNvSpPr/>
            <p:nvPr/>
          </p:nvSpPr>
          <p:spPr>
            <a:xfrm>
              <a:off x="5404566" y="4592429"/>
              <a:ext cx="3396141" cy="11387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Template 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및 프로세스 표준화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기준서 기반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표준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Template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제시 및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프로세스 표준화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형상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부품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Library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제공으로 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Drag &amp; Drop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방식 제품설계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330B05B1-A91D-51F1-92FD-2E129A03DD24}"/>
              </a:ext>
            </a:extLst>
          </p:cNvPr>
          <p:cNvGrpSpPr/>
          <p:nvPr/>
        </p:nvGrpSpPr>
        <p:grpSpPr>
          <a:xfrm>
            <a:off x="5883750" y="4427559"/>
            <a:ext cx="3715403" cy="1095496"/>
            <a:chOff x="5087686" y="4944271"/>
            <a:chExt cx="3715403" cy="1095496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337E1102-88BA-A565-356C-4D962CE129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49442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II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53811082-B490-603C-33BA-AC01121C93E8}"/>
                </a:ext>
              </a:extLst>
            </p:cNvPr>
            <p:cNvSpPr/>
            <p:nvPr/>
          </p:nvSpPr>
          <p:spPr>
            <a:xfrm>
              <a:off x="5404567" y="4977938"/>
              <a:ext cx="3398522" cy="10618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가이드 및 자동화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설계 및 개발 단계에서 표준 프로세스와 설계 방법 가이드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다양한 설계 및 검증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, 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도면 작성 등을 위한 자동화 </a:t>
              </a:r>
              <a:r>
                <a:rPr kumimoji="0" lang="ko-KR" alt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툴킷을</a:t>
              </a:r>
              <a:r>
                <a:rPr kumimoji="0" lang="ko-KR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제공하여 빠르고 품질 높은 도면 제작이 가능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874E3A1-F71B-E94E-4EFC-B0C4C92491D3}"/>
              </a:ext>
            </a:extLst>
          </p:cNvPr>
          <p:cNvGrpSpPr/>
          <p:nvPr/>
        </p:nvGrpSpPr>
        <p:grpSpPr>
          <a:xfrm>
            <a:off x="5881370" y="5311555"/>
            <a:ext cx="3971290" cy="1280162"/>
            <a:chOff x="5087686" y="5274771"/>
            <a:chExt cx="3626308" cy="1280162"/>
          </a:xfrm>
        </p:grpSpPr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8A7FDC9D-B802-CE06-9E85-E8512CD5BC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2747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III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D6BFEDD-845A-B69E-DEAA-01308F22E337}"/>
                </a:ext>
              </a:extLst>
            </p:cNvPr>
            <p:cNvSpPr/>
            <p:nvPr/>
          </p:nvSpPr>
          <p:spPr>
            <a:xfrm>
              <a:off x="5416795" y="5308438"/>
              <a:ext cx="3297199" cy="12464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기반 </a:t>
              </a:r>
              <a:r>
                <a:rPr lang="ko-KR" altLang="en-US" sz="1200" b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부품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등록 자동화 및 지식검색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폐쇄망을 고려한 </a:t>
              </a:r>
              <a:r>
                <a:rPr lang="en-US" altLang="ko-KR" sz="1050" dirty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sLLM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또는 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LLM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적용하여 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Spec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Sheet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로 부터 주요정보를 자동 추출하여 손쉽게 부품등록 가능</a:t>
              </a:r>
              <a:endParaRPr lang="en-US" altLang="ko-KR" sz="105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연구소가 보유하고 있는 부품정보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지식 등을 손쉽게 검색하고 설계에 반영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D40334DF-D03D-9563-E49A-8A92D0DC1BF6}"/>
              </a:ext>
            </a:extLst>
          </p:cNvPr>
          <p:cNvCxnSpPr>
            <a:cxnSpLocks/>
            <a:stCxn id="38" idx="4"/>
            <a:endCxn id="41" idx="0"/>
          </p:cNvCxnSpPr>
          <p:nvPr/>
        </p:nvCxnSpPr>
        <p:spPr>
          <a:xfrm flipH="1">
            <a:off x="6009750" y="3907478"/>
            <a:ext cx="2525" cy="520081"/>
          </a:xfrm>
          <a:prstGeom prst="straightConnector1">
            <a:avLst/>
          </a:prstGeom>
          <a:noFill/>
          <a:ln w="31750" cap="flat" cmpd="sng" algn="ctr">
            <a:gradFill>
              <a:gsLst>
                <a:gs pos="0">
                  <a:srgbClr val="ECECEC"/>
                </a:gs>
                <a:gs pos="100000">
                  <a:srgbClr val="4F6228"/>
                </a:gs>
              </a:gsLst>
              <a:lin ang="5400000" scaled="1"/>
            </a:gradFill>
            <a:prstDash val="solid"/>
            <a:tailEnd type="triangle"/>
          </a:ln>
          <a:effectLst/>
        </p:spPr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8EA1FAF3-EBDF-A31A-066E-8C2DDF9B5404}"/>
              </a:ext>
            </a:extLst>
          </p:cNvPr>
          <p:cNvCxnSpPr>
            <a:cxnSpLocks/>
            <a:stCxn id="41" idx="4"/>
            <a:endCxn id="44" idx="0"/>
          </p:cNvCxnSpPr>
          <p:nvPr/>
        </p:nvCxnSpPr>
        <p:spPr>
          <a:xfrm>
            <a:off x="6009750" y="4679559"/>
            <a:ext cx="9607" cy="631996"/>
          </a:xfrm>
          <a:prstGeom prst="straightConnector1">
            <a:avLst/>
          </a:prstGeom>
          <a:noFill/>
          <a:ln w="31750" cap="flat" cmpd="sng" algn="ctr">
            <a:gradFill>
              <a:gsLst>
                <a:gs pos="0">
                  <a:srgbClr val="ECECEC"/>
                </a:gs>
                <a:gs pos="100000">
                  <a:srgbClr val="4F6228"/>
                </a:gs>
              </a:gsLst>
              <a:lin ang="5400000" scaled="1"/>
            </a:gradFill>
            <a:prstDash val="solid"/>
            <a:tailEnd type="triangle"/>
          </a:ln>
          <a:effectLst/>
        </p:spPr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48BFD979-7209-EDA8-ABBC-5E94E85CD3DC}"/>
              </a:ext>
            </a:extLst>
          </p:cNvPr>
          <p:cNvSpPr>
            <a:spLocks noChangeAspect="1"/>
          </p:cNvSpPr>
          <p:nvPr/>
        </p:nvSpPr>
        <p:spPr>
          <a:xfrm>
            <a:off x="7092310" y="3453443"/>
            <a:ext cx="1309649" cy="184666"/>
          </a:xfrm>
          <a:prstGeom prst="rect">
            <a:avLst/>
          </a:prstGeom>
          <a:solidFill>
            <a:srgbClr val="9BBB59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Grade (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성숙도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)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1457382-7A4F-DB54-EB86-B79326E73F21}"/>
              </a:ext>
            </a:extLst>
          </p:cNvPr>
          <p:cNvGrpSpPr/>
          <p:nvPr/>
        </p:nvGrpSpPr>
        <p:grpSpPr>
          <a:xfrm>
            <a:off x="448558" y="6379082"/>
            <a:ext cx="4522817" cy="589664"/>
            <a:chOff x="353983" y="5878870"/>
            <a:chExt cx="4522817" cy="589664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8F08F3D-B3BB-3CDF-E479-3C13B295C313}"/>
                </a:ext>
              </a:extLst>
            </p:cNvPr>
            <p:cNvSpPr/>
            <p:nvPr/>
          </p:nvSpPr>
          <p:spPr>
            <a:xfrm>
              <a:off x="353983" y="6006869"/>
              <a:ext cx="45228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누구나 최적화된 작업 방식으로</a:t>
              </a:r>
              <a:br>
                <a:rPr kumimoji="0" lang="en-US" altLang="ko-KR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</a:br>
              <a:r>
                <a:rPr kumimoji="0" lang="ko-KR" alt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쉽고 빠르게 완성도가 높은 설계를 하기 위해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Design Navi.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</a:t>
              </a:r>
              <a:r>
                <a:rPr kumimoji="0" lang="ko-KR" alt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필요합니다</a:t>
              </a:r>
              <a:endParaRPr kumimoji="0" lang="en-US" altLang="ko-KR" sz="1400" b="1" i="1" u="sng" strike="noStrike" kern="120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51" name="Freeform 75">
              <a:extLst>
                <a:ext uri="{FF2B5EF4-FFF2-40B4-BE49-F238E27FC236}">
                  <a16:creationId xmlns:a16="http://schemas.microsoft.com/office/drawing/2014/main" id="{8916D354-11AA-3F72-83B9-63D1CA3F0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14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BCF96041-6A39-9E17-C957-0F9595AFB8D8}"/>
              </a:ext>
            </a:extLst>
          </p:cNvPr>
          <p:cNvGrpSpPr/>
          <p:nvPr/>
        </p:nvGrpSpPr>
        <p:grpSpPr>
          <a:xfrm>
            <a:off x="5591157" y="6396687"/>
            <a:ext cx="4519457" cy="570615"/>
            <a:chOff x="5105405" y="6846564"/>
            <a:chExt cx="4519457" cy="570615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DE2D901-1151-EDF7-71F4-C8D8330DAFF9}"/>
                </a:ext>
              </a:extLst>
            </p:cNvPr>
            <p:cNvSpPr/>
            <p:nvPr/>
          </p:nvSpPr>
          <p:spPr>
            <a:xfrm>
              <a:off x="5105405" y="6955514"/>
              <a:ext cx="45194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컨셉 설계 단계부터 도면 작성까지 전 설계 프로세스를 </a:t>
              </a:r>
              <a:b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Guide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하는 통합 설계 시스템 </a:t>
              </a:r>
              <a:endParaRPr kumimoji="0" lang="en-US" altLang="ko-KR" sz="1400" b="1" i="1" u="sng" strike="noStrike" kern="120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54" name="Freeform 75">
              <a:extLst>
                <a:ext uri="{FF2B5EF4-FFF2-40B4-BE49-F238E27FC236}">
                  <a16:creationId xmlns:a16="http://schemas.microsoft.com/office/drawing/2014/main" id="{1E74791E-6575-D9F5-1336-C5690B4B8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597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sp>
        <p:nvSpPr>
          <p:cNvPr id="55" name="Rectangle 10">
            <a:extLst>
              <a:ext uri="{FF2B5EF4-FFF2-40B4-BE49-F238E27FC236}">
                <a16:creationId xmlns:a16="http://schemas.microsoft.com/office/drawing/2014/main" id="{74ED5543-A7D2-6E25-1FBF-63418F122E6E}"/>
              </a:ext>
            </a:extLst>
          </p:cNvPr>
          <p:cNvSpPr/>
          <p:nvPr/>
        </p:nvSpPr>
        <p:spPr>
          <a:xfrm>
            <a:off x="10546262" y="801687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D824D598-5789-4103-1305-6FBE7B282B84}"/>
              </a:ext>
            </a:extLst>
          </p:cNvPr>
          <p:cNvGrpSpPr/>
          <p:nvPr/>
        </p:nvGrpSpPr>
        <p:grpSpPr>
          <a:xfrm>
            <a:off x="10546262" y="808038"/>
            <a:ext cx="4536512" cy="339239"/>
            <a:chOff x="5024437" y="494579"/>
            <a:chExt cx="4536512" cy="339239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09A36FD-4AB2-CCD2-B2CB-84A8F5601347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Q3. Design Navi.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를 쓰면 무엇이 좋아지나요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8A4355B3-667D-04A7-A3E2-D839C57D1B3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1E2C7E94-B6E1-EB3D-5BA4-B921B54F6156}"/>
              </a:ext>
            </a:extLst>
          </p:cNvPr>
          <p:cNvSpPr/>
          <p:nvPr/>
        </p:nvSpPr>
        <p:spPr>
          <a:xfrm>
            <a:off x="10467279" y="6489000"/>
            <a:ext cx="451945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제품</a:t>
            </a:r>
            <a:r>
              <a:rPr kumimoji="0" lang="en-US" altLang="ko-K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/</a:t>
            </a:r>
            <a:r>
              <a:rPr kumimoji="0" lang="ko-KR" alt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모델별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특화된 표준 프로세스 가이드로</a:t>
            </a:r>
            <a:br>
              <a:rPr kumimoji="0" lang="en-US" altLang="ko-K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</a:br>
            <a:r>
              <a:rPr kumimoji="0" lang="ko-KR" altLang="en-US" sz="1200" b="1" i="1" u="sng" strike="noStrike" kern="120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쉽고 빠른 설계</a:t>
            </a:r>
            <a:r>
              <a:rPr lang="ko-KR" altLang="en-US" sz="12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 품질 및 완성도 향상</a:t>
            </a:r>
            <a:endParaRPr lang="en-US" altLang="ko-KR" sz="12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latinLnBrk="0">
              <a:spcBef>
                <a:spcPts val="300"/>
              </a:spcBef>
              <a:defRPr/>
            </a:pP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자동화 </a:t>
            </a:r>
            <a:r>
              <a:rPr kumimoji="0" lang="ko-KR" altLang="en-US" sz="1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툴킷을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활용한 단계별 자동화 설계로</a:t>
            </a:r>
            <a:r>
              <a:rPr kumimoji="0" lang="en-US" altLang="ko-K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 </a:t>
            </a:r>
            <a:r>
              <a:rPr kumimoji="0" lang="ko-KR" altLang="en-US" sz="1200" b="1" i="1" u="sng" strike="noStrike" kern="120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설계시간 단축</a:t>
            </a:r>
            <a:endParaRPr kumimoji="0" lang="ko-KR" altLang="en-US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AI </a:t>
            </a:r>
            <a:r>
              <a:rPr kumimoji="0" lang="ko-KR" alt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기반 사전 검증 및 예측으로 </a:t>
            </a:r>
            <a:r>
              <a:rPr kumimoji="0" lang="ko-KR" altLang="en-US" sz="1200" b="1" i="1" u="sng" strike="noStrike" kern="120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설계 오류 방지</a:t>
            </a:r>
          </a:p>
        </p:txBody>
      </p:sp>
      <p:sp>
        <p:nvSpPr>
          <p:cNvPr id="60" name="Freeform 75">
            <a:extLst>
              <a:ext uri="{FF2B5EF4-FFF2-40B4-BE49-F238E27FC236}">
                <a16:creationId xmlns:a16="http://schemas.microsoft.com/office/drawing/2014/main" id="{0899F5F6-CC84-B13B-4702-F632F0E55EA5}"/>
              </a:ext>
            </a:extLst>
          </p:cNvPr>
          <p:cNvSpPr>
            <a:spLocks/>
          </p:cNvSpPr>
          <p:nvPr/>
        </p:nvSpPr>
        <p:spPr bwMode="auto">
          <a:xfrm>
            <a:off x="10748621" y="6387034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23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0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0CA06906-0DD8-EC16-B49E-82A994B654A8}"/>
              </a:ext>
            </a:extLst>
          </p:cNvPr>
          <p:cNvGrpSpPr/>
          <p:nvPr/>
        </p:nvGrpSpPr>
        <p:grpSpPr>
          <a:xfrm>
            <a:off x="10960245" y="1222323"/>
            <a:ext cx="3708546" cy="1382556"/>
            <a:chOff x="5492926" y="3035527"/>
            <a:chExt cx="3708546" cy="1382556"/>
          </a:xfrm>
        </p:grpSpPr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D54540A3-88BD-8938-8977-2BB57177AE4F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382556"/>
              <a:chOff x="10523790" y="2972451"/>
              <a:chExt cx="1724631" cy="1382556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7AF6F25-EF80-0520-D3D2-1082930F0F4B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kumimoji="0" lang="ko-KR" altLang="en-US" sz="11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기구설계 </a:t>
                </a:r>
                <a:r>
                  <a:rPr kumimoji="0" lang="en-US" altLang="ko-KR" sz="11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kumimoji="0" lang="ko-KR" altLang="en-US" sz="11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85243C01-61AD-EE69-7DF8-457E941D61A5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67ABABD8-315F-A8AF-5E3A-ACA630077AE7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83" name="Rectangle 23">
                <a:extLst>
                  <a:ext uri="{FF2B5EF4-FFF2-40B4-BE49-F238E27FC236}">
                    <a16:creationId xmlns:a16="http://schemas.microsoft.com/office/drawing/2014/main" id="{9389E4AC-985C-CBA4-EAB6-F0A6A62D5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84" name="Rectangle 23">
                <a:extLst>
                  <a:ext uri="{FF2B5EF4-FFF2-40B4-BE49-F238E27FC236}">
                    <a16:creationId xmlns:a16="http://schemas.microsoft.com/office/drawing/2014/main" id="{58B0CDD8-E5B5-E049-74E4-12093AD3A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6114" y="3607528"/>
                <a:ext cx="234000" cy="3899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85" name="Freeform 228">
                <a:extLst>
                  <a:ext uri="{FF2B5EF4-FFF2-40B4-BE49-F238E27FC236}">
                    <a16:creationId xmlns:a16="http://schemas.microsoft.com/office/drawing/2014/main" id="{8C2BB3AF-A9B6-A819-0E8A-1E1A1836C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2026" y="3332536"/>
                <a:ext cx="648000" cy="269264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86" name="Rectangle 234">
                <a:extLst>
                  <a:ext uri="{FF2B5EF4-FFF2-40B4-BE49-F238E27FC236}">
                    <a16:creationId xmlns:a16="http://schemas.microsoft.com/office/drawing/2014/main" id="{C434F2FD-8143-71B2-C811-8D21560C8B8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구축 전</a:t>
                </a:r>
                <a:endPara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87" name="Rectangle 234">
                <a:extLst>
                  <a:ext uri="{FF2B5EF4-FFF2-40B4-BE49-F238E27FC236}">
                    <a16:creationId xmlns:a16="http://schemas.microsoft.com/office/drawing/2014/main" id="{0854DA2E-3DC0-3605-182C-CCC542A70CF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구축 후</a:t>
                </a:r>
                <a:endPara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88" name="Rectangle 234">
                <a:extLst>
                  <a:ext uri="{FF2B5EF4-FFF2-40B4-BE49-F238E27FC236}">
                    <a16:creationId xmlns:a16="http://schemas.microsoft.com/office/drawing/2014/main" id="{09F3DDE1-A82E-8FF4-3809-9914DA11BCD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Day</a:t>
                </a:r>
              </a:p>
            </p:txBody>
          </p:sp>
          <p:cxnSp>
            <p:nvCxnSpPr>
              <p:cNvPr id="89" name="직선 연결선 88">
                <a:extLst>
                  <a:ext uri="{FF2B5EF4-FFF2-40B4-BE49-F238E27FC236}">
                    <a16:creationId xmlns:a16="http://schemas.microsoft.com/office/drawing/2014/main" id="{A63A810D-1497-4FD1-73F9-32683E15E4D2}"/>
                  </a:ext>
                </a:extLst>
              </p:cNvPr>
              <p:cNvCxnSpPr/>
              <p:nvPr/>
            </p:nvCxnSpPr>
            <p:spPr>
              <a:xfrm>
                <a:off x="11376114" y="3332537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90" name="직선 연결선 89">
                <a:extLst>
                  <a:ext uri="{FF2B5EF4-FFF2-40B4-BE49-F238E27FC236}">
                    <a16:creationId xmlns:a16="http://schemas.microsoft.com/office/drawing/2014/main" id="{75E1703B-DA6D-6C37-2D87-631FD2427A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56114" y="360752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6A2A321E-C922-E207-6387-ADCB8ECFA503}"/>
                  </a:ext>
                </a:extLst>
              </p:cNvPr>
              <p:cNvCxnSpPr/>
              <p:nvPr/>
            </p:nvCxnSpPr>
            <p:spPr>
              <a:xfrm flipV="1">
                <a:off x="11916114" y="3607528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cxnSp>
            <p:nvCxnSpPr>
              <p:cNvPr id="92" name="직선 연결선 91">
                <a:extLst>
                  <a:ext uri="{FF2B5EF4-FFF2-40B4-BE49-F238E27FC236}">
                    <a16:creationId xmlns:a16="http://schemas.microsoft.com/office/drawing/2014/main" id="{A3AECDE8-258E-B665-E7B6-71D42E3A1B76}"/>
                  </a:ext>
                </a:extLst>
              </p:cNvPr>
              <p:cNvCxnSpPr/>
              <p:nvPr/>
            </p:nvCxnSpPr>
            <p:spPr>
              <a:xfrm>
                <a:off x="11916114" y="3189020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E972576-0E5A-F0E8-BAF6-81C40AA45E06}"/>
                  </a:ext>
                </a:extLst>
              </p:cNvPr>
              <p:cNvSpPr txBox="1"/>
              <p:nvPr/>
            </p:nvSpPr>
            <p:spPr>
              <a:xfrm>
                <a:off x="11791166" y="3380274"/>
                <a:ext cx="252000" cy="180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39%</a:t>
                </a:r>
                <a:endParaRPr kumimoji="0" lang="ko-KR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F493C59-608A-8C5B-3319-94FCDD243A39}"/>
                  </a:ext>
                </a:extLst>
              </p:cNvPr>
              <p:cNvSpPr txBox="1"/>
              <p:nvPr/>
            </p:nvSpPr>
            <p:spPr bwMode="auto">
              <a:xfrm>
                <a:off x="10718607" y="4175007"/>
                <a:ext cx="131769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39.5</a:t>
                </a:r>
                <a:r>
                  <a:rPr kumimoji="0" lang="ko-KR" altLang="en-US" sz="1100" b="0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일 </a:t>
                </a:r>
                <a:r>
                  <a:rPr kumimoji="0" lang="en-US" altLang="ko-KR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kumimoji="0" lang="ko-KR" altLang="en-US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kumimoji="0" lang="en-US" altLang="ko-KR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24.1</a:t>
                </a:r>
                <a:r>
                  <a:rPr kumimoji="0" lang="ko-KR" altLang="en-US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일</a:t>
                </a:r>
                <a:endParaRPr kumimoji="0" lang="ko-KR" altLang="en-US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54D6C37E-3027-BFEA-E3EB-75F62EC607FB}"/>
                </a:ext>
              </a:extLst>
            </p:cNvPr>
            <p:cNvGrpSpPr/>
            <p:nvPr/>
          </p:nvGrpSpPr>
          <p:grpSpPr>
            <a:xfrm>
              <a:off x="7476841" y="3035527"/>
              <a:ext cx="1724631" cy="1382556"/>
              <a:chOff x="12347522" y="2972451"/>
              <a:chExt cx="1724631" cy="1382556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5AA6E0F-F124-4324-C819-8FFE4D72C31C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kumimoji="0" lang="ko-KR" altLang="en-US" sz="11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회로설계</a:t>
                </a:r>
                <a:r>
                  <a:rPr kumimoji="0" lang="en-US" altLang="ko-KR" sz="11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kumimoji="0" lang="ko-KR" altLang="en-US" sz="11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도면작성</a:t>
                </a:r>
                <a:r>
                  <a:rPr kumimoji="0" lang="en-US" altLang="ko-KR" sz="11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)]</a:t>
                </a:r>
                <a:endParaRPr kumimoji="0" lang="ko-KR" altLang="en-US" sz="1100" b="1" i="0" u="none" strike="noStrike" kern="1200" cap="none" spc="-2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9DDB16FB-EB2F-CC89-BFAD-5774D7B9E7A1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AFA0484B-39EF-910E-799E-53C9B129BA11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67" name="Rectangle 23">
                <a:extLst>
                  <a:ext uri="{FF2B5EF4-FFF2-40B4-BE49-F238E27FC236}">
                    <a16:creationId xmlns:a16="http://schemas.microsoft.com/office/drawing/2014/main" id="{C14D7ED4-B020-4463-2D3D-5C9446CA1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332536"/>
                <a:ext cx="234000" cy="66489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ko-KR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68" name="Rectangle 23">
                <a:extLst>
                  <a:ext uri="{FF2B5EF4-FFF2-40B4-BE49-F238E27FC236}">
                    <a16:creationId xmlns:a16="http://schemas.microsoft.com/office/drawing/2014/main" id="{315E8B4E-7162-93A9-E9CF-D5F71C51F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789148"/>
                <a:ext cx="234000" cy="20828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69" name="Freeform 228">
                <a:extLst>
                  <a:ext uri="{FF2B5EF4-FFF2-40B4-BE49-F238E27FC236}">
                    <a16:creationId xmlns:a16="http://schemas.microsoft.com/office/drawing/2014/main" id="{873E893E-5C5C-15C1-4DD7-4D079070E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5758" y="3332535"/>
                <a:ext cx="648000" cy="450971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70" name="Rectangle 234">
                <a:extLst>
                  <a:ext uri="{FF2B5EF4-FFF2-40B4-BE49-F238E27FC236}">
                    <a16:creationId xmlns:a16="http://schemas.microsoft.com/office/drawing/2014/main" id="{D5B4E5C7-E433-C30A-480F-6B9BEF3EAB8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Day</a:t>
                </a:r>
              </a:p>
            </p:txBody>
          </p:sp>
          <p:cxnSp>
            <p:nvCxnSpPr>
              <p:cNvPr id="71" name="직선 연결선 70">
                <a:extLst>
                  <a:ext uri="{FF2B5EF4-FFF2-40B4-BE49-F238E27FC236}">
                    <a16:creationId xmlns:a16="http://schemas.microsoft.com/office/drawing/2014/main" id="{EF9AF91C-E20A-7561-ED30-2807B3AA2C4F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74" name="직선 연결선 73">
                <a:extLst>
                  <a:ext uri="{FF2B5EF4-FFF2-40B4-BE49-F238E27FC236}">
                    <a16:creationId xmlns:a16="http://schemas.microsoft.com/office/drawing/2014/main" id="{21E88C05-6C93-2C95-46EC-1EFC2DE416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78914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75" name="직선 연결선 74">
                <a:extLst>
                  <a:ext uri="{FF2B5EF4-FFF2-40B4-BE49-F238E27FC236}">
                    <a16:creationId xmlns:a16="http://schemas.microsoft.com/office/drawing/2014/main" id="{D83F72EB-AE0C-0AF6-9845-01FBC3AE4D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432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0B1295A-5519-0646-8884-94F59C86C68B}"/>
                  </a:ext>
                </a:extLst>
              </p:cNvPr>
              <p:cNvSpPr txBox="1"/>
              <p:nvPr/>
            </p:nvSpPr>
            <p:spPr>
              <a:xfrm>
                <a:off x="13614898" y="3471084"/>
                <a:ext cx="252000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60%</a:t>
                </a:r>
                <a:endParaRPr kumimoji="0" lang="ko-KR" alt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920A0D4-99E6-FC3E-B78C-17226466FF40}"/>
                  </a:ext>
                </a:extLst>
              </p:cNvPr>
              <p:cNvSpPr txBox="1"/>
              <p:nvPr/>
            </p:nvSpPr>
            <p:spPr bwMode="auto">
              <a:xfrm>
                <a:off x="12602234" y="4175007"/>
                <a:ext cx="119790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0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3.5</a:t>
                </a:r>
                <a:r>
                  <a:rPr kumimoji="0" lang="ko-KR" altLang="en-US" sz="1100" b="0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일  </a:t>
                </a:r>
                <a:r>
                  <a:rPr kumimoji="0" lang="en-US" altLang="ko-KR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kumimoji="0" lang="ko-KR" altLang="en-US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kumimoji="0" lang="en-US" altLang="ko-KR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1.4</a:t>
                </a:r>
                <a:r>
                  <a:rPr kumimoji="0" lang="ko-KR" altLang="en-US" sz="1200" b="1" i="0" u="none" strike="noStrike" kern="1200" cap="none" spc="-2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일</a:t>
                </a:r>
                <a:endParaRPr kumimoji="0" lang="ko-KR" altLang="en-US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" name="Rectangle 234">
                <a:extLst>
                  <a:ext uri="{FF2B5EF4-FFF2-40B4-BE49-F238E27FC236}">
                    <a16:creationId xmlns:a16="http://schemas.microsoft.com/office/drawing/2014/main" id="{7E6B5C57-CFED-D712-27C8-059B32C90A1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구축 전</a:t>
                </a:r>
                <a:endPara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  <p:sp>
            <p:nvSpPr>
              <p:cNvPr id="79" name="Rectangle 234">
                <a:extLst>
                  <a:ext uri="{FF2B5EF4-FFF2-40B4-BE49-F238E27FC236}">
                    <a16:creationId xmlns:a16="http://schemas.microsoft.com/office/drawing/2014/main" id="{C7BBEF57-B3A3-873E-9766-239EA3FBA6D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+mn-cs"/>
                  </a:rPr>
                  <a:t>구축 후</a:t>
                </a:r>
                <a:endPara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endParaRPr>
              </a:p>
            </p:txBody>
          </p:sp>
        </p:grp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6AA6DD17-C022-F264-D62C-EF229C9C31A6}"/>
              </a:ext>
            </a:extLst>
          </p:cNvPr>
          <p:cNvGrpSpPr/>
          <p:nvPr/>
        </p:nvGrpSpPr>
        <p:grpSpPr>
          <a:xfrm>
            <a:off x="10635542" y="4315991"/>
            <a:ext cx="4304976" cy="1417299"/>
            <a:chOff x="5095244" y="4653135"/>
            <a:chExt cx="4304976" cy="1417299"/>
          </a:xfrm>
        </p:grpSpPr>
        <p:grpSp>
          <p:nvGrpSpPr>
            <p:cNvPr id="96" name="그룹 95">
              <a:extLst>
                <a:ext uri="{FF2B5EF4-FFF2-40B4-BE49-F238E27FC236}">
                  <a16:creationId xmlns:a16="http://schemas.microsoft.com/office/drawing/2014/main" id="{2152B523-9772-61FA-F035-BF9B7B33E50A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884382"/>
              <a:chOff x="5095244" y="4869160"/>
              <a:chExt cx="923685" cy="884382"/>
            </a:xfrm>
          </p:grpSpPr>
          <p:pic>
            <p:nvPicPr>
              <p:cNvPr id="98" name="그래픽 97" descr="남자 옆모습 단색으로 채워진">
                <a:extLst>
                  <a:ext uri="{FF2B5EF4-FFF2-40B4-BE49-F238E27FC236}">
                    <a16:creationId xmlns:a16="http://schemas.microsoft.com/office/drawing/2014/main" id="{FC7B237D-65D5-B237-2732-9D6FA19AF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CB3E1AF-0A84-8835-931F-888C96AF4D97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광학부품제조</a:t>
                </a: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I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연구위원</a:t>
                </a:r>
                <a:endParaRPr kumimoji="0" lang="en-US" altLang="ko-KR" sz="10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7" name="말풍선: 모서리가 둥근 사각형 96">
              <a:extLst>
                <a:ext uri="{FF2B5EF4-FFF2-40B4-BE49-F238E27FC236}">
                  <a16:creationId xmlns:a16="http://schemas.microsoft.com/office/drawing/2014/main" id="{B31B09E3-14DA-9141-B29D-D7DD78E63BA4}"/>
                </a:ext>
              </a:extLst>
            </p:cNvPr>
            <p:cNvSpPr/>
            <p:nvPr/>
          </p:nvSpPr>
          <p:spPr>
            <a:xfrm>
              <a:off x="6249144" y="4653135"/>
              <a:ext cx="3151076" cy="1417299"/>
            </a:xfrm>
            <a:prstGeom prst="wedgeRoundRectCallout">
              <a:avLst>
                <a:gd name="adj1" fmla="val -63573"/>
                <a:gd name="adj2" fmla="val -33814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08038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덕분에 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R&amp;D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QCD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향상되었습니다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고객도 우리를 더 신뢰하고 있습니다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….”</a:t>
              </a:r>
            </a:p>
            <a:p>
              <a:pPr marL="808038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- 23.1.3 -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5F727682-BC5D-C301-7A97-8EF68C4B192A}"/>
              </a:ext>
            </a:extLst>
          </p:cNvPr>
          <p:cNvGrpSpPr/>
          <p:nvPr/>
        </p:nvGrpSpPr>
        <p:grpSpPr>
          <a:xfrm>
            <a:off x="10625002" y="3012666"/>
            <a:ext cx="4528773" cy="884536"/>
            <a:chOff x="5186300" y="5481216"/>
            <a:chExt cx="4528773" cy="884536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11E6630A-CE8E-C37D-66B3-115B7DC48424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105" name="그래픽 104" descr="남자 옆모습 단색으로 채워진">
                <a:extLst>
                  <a:ext uri="{FF2B5EF4-FFF2-40B4-BE49-F238E27FC236}">
                    <a16:creationId xmlns:a16="http://schemas.microsoft.com/office/drawing/2014/main" id="{5DA19E49-942D-0B78-3719-B2F42F9C47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0907474-5AF0-53E7-05A2-677E1DE3DA2A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</a:t>
                </a:r>
              </a:p>
            </p:txBody>
          </p:sp>
        </p:grpSp>
        <p:sp>
          <p:nvSpPr>
            <p:cNvPr id="104" name="말풍선: 모서리가 둥근 사각형 103">
              <a:extLst>
                <a:ext uri="{FF2B5EF4-FFF2-40B4-BE49-F238E27FC236}">
                  <a16:creationId xmlns:a16="http://schemas.microsoft.com/office/drawing/2014/main" id="{A2849432-CC7D-34C7-BC79-E15FBD85E4A7}"/>
                </a:ext>
              </a:extLst>
            </p:cNvPr>
            <p:cNvSpPr/>
            <p:nvPr/>
          </p:nvSpPr>
          <p:spPr>
            <a:xfrm>
              <a:off x="5186300" y="5481216"/>
              <a:ext cx="3151076" cy="491824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신입사원도 우리의 노하우를 빠르게 습득해서</a:t>
              </a:r>
              <a:b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품질을 올릴 수 있어요</a:t>
              </a:r>
              <a: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b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표준 프로세스 가이드로 설계 품질의 편차가 없어졌어요</a:t>
              </a:r>
              <a: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107" name="그림 106">
            <a:extLst>
              <a:ext uri="{FF2B5EF4-FFF2-40B4-BE49-F238E27FC236}">
                <a16:creationId xmlns:a16="http://schemas.microsoft.com/office/drawing/2014/main" id="{6A889FD3-5C92-8D41-AB1A-CB4A744ADB6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493" t="8276" r="27863" b="6807"/>
          <a:stretch/>
        </p:blipFill>
        <p:spPr>
          <a:xfrm>
            <a:off x="11971426" y="4354565"/>
            <a:ext cx="723559" cy="1342750"/>
          </a:xfrm>
          <a:prstGeom prst="rect">
            <a:avLst/>
          </a:prstGeom>
        </p:spPr>
      </p:pic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0800C39E-416B-E779-49CF-CEDC900CC5F2}"/>
              </a:ext>
            </a:extLst>
          </p:cNvPr>
          <p:cNvGrpSpPr/>
          <p:nvPr/>
        </p:nvGrpSpPr>
        <p:grpSpPr>
          <a:xfrm>
            <a:off x="10506608" y="6072229"/>
            <a:ext cx="4444906" cy="198726"/>
            <a:chOff x="5055826" y="6229074"/>
            <a:chExt cx="4444906" cy="198726"/>
          </a:xfrm>
        </p:grpSpPr>
        <p:pic>
          <p:nvPicPr>
            <p:cNvPr id="109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DCD30EF1-2688-CE1D-FDCA-5A639AB97C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7687" y="6229074"/>
              <a:ext cx="745222" cy="19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10" descr="LG디스플레이 - 나무위키">
              <a:extLst>
                <a:ext uri="{FF2B5EF4-FFF2-40B4-BE49-F238E27FC236}">
                  <a16:creationId xmlns:a16="http://schemas.microsoft.com/office/drawing/2014/main" id="{90E06F86-37AC-BD4D-57B3-BCE269556B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0426" y="6246619"/>
              <a:ext cx="911196" cy="163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CBD75F48-42EF-9957-03FA-A0AC77E2FD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5055826" y="6231743"/>
              <a:ext cx="1148535" cy="193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14" descr="LG화학 - 나무위키">
              <a:extLst>
                <a:ext uri="{FF2B5EF4-FFF2-40B4-BE49-F238E27FC236}">
                  <a16:creationId xmlns:a16="http://schemas.microsoft.com/office/drawing/2014/main" id="{6FFED58E-D395-1580-1F97-23D155A0A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8974" y="6247295"/>
              <a:ext cx="611326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B0366C3A-FE22-2802-3BCA-3E6F2889C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6364" y="6247295"/>
              <a:ext cx="604368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9461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379</Words>
  <Application>Microsoft Office PowerPoint</Application>
  <PresentationFormat>사용자 지정</PresentationFormat>
  <Paragraphs>59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