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83544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83544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8D68CD-7930-364A-511F-B8E286DE29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416EF97-7DCA-7A82-C7FE-B93BBEE5DB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F473F34-806C-B768-1807-D3B8B0028C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35A01D9-761D-9850-BBF2-E89973F5E4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85700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CCAB9-C766-C91A-31A4-BCC64B7D4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Rectangle 10">
            <a:extLst>
              <a:ext uri="{FF2B5EF4-FFF2-40B4-BE49-F238E27FC236}">
                <a16:creationId xmlns:a16="http://schemas.microsoft.com/office/drawing/2014/main" id="{D78AA42A-F8CC-2739-51D5-C33720810985}"/>
              </a:ext>
            </a:extLst>
          </p:cNvPr>
          <p:cNvSpPr/>
          <p:nvPr/>
        </p:nvSpPr>
        <p:spPr>
          <a:xfrm>
            <a:off x="10515896" y="836430"/>
            <a:ext cx="4536512" cy="6448608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06F7211-5A99-2F8C-93F6-BD12B01B6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7-6) </a:t>
            </a:r>
            <a:r>
              <a:rPr lang="ko-KR" altLang="en-US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직류배전시스템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 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– 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고효율 </a:t>
            </a:r>
            <a:r>
              <a:rPr lang="ko-KR" altLang="en-US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저손실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직류배전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통합 솔루션”</a:t>
            </a:r>
            <a:endParaRPr lang="en-US" altLang="ko-KR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3" name="Rectangle 10">
            <a:extLst>
              <a:ext uri="{FF2B5EF4-FFF2-40B4-BE49-F238E27FC236}">
                <a16:creationId xmlns:a16="http://schemas.microsoft.com/office/drawing/2014/main" id="{B0743218-CCD2-B165-0273-EC5FF4EB2D6E}"/>
              </a:ext>
            </a:extLst>
          </p:cNvPr>
          <p:cNvSpPr/>
          <p:nvPr/>
        </p:nvSpPr>
        <p:spPr>
          <a:xfrm>
            <a:off x="425288" y="801688"/>
            <a:ext cx="4536512" cy="6483348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80" name="Rectangle 10">
            <a:extLst>
              <a:ext uri="{FF2B5EF4-FFF2-40B4-BE49-F238E27FC236}">
                <a16:creationId xmlns:a16="http://schemas.microsoft.com/office/drawing/2014/main" id="{7FBB9865-2A80-0189-F7CB-1487E4DFBB08}"/>
              </a:ext>
            </a:extLst>
          </p:cNvPr>
          <p:cNvSpPr/>
          <p:nvPr/>
        </p:nvSpPr>
        <p:spPr>
          <a:xfrm>
            <a:off x="546003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81" name="그룹 80">
            <a:extLst>
              <a:ext uri="{FF2B5EF4-FFF2-40B4-BE49-F238E27FC236}">
                <a16:creationId xmlns:a16="http://schemas.microsoft.com/office/drawing/2014/main" id="{64CA2177-E8EE-F62C-F0D2-13AFE694A442}"/>
              </a:ext>
            </a:extLst>
          </p:cNvPr>
          <p:cNvGrpSpPr/>
          <p:nvPr/>
        </p:nvGrpSpPr>
        <p:grpSpPr>
          <a:xfrm>
            <a:off x="421941" y="801689"/>
            <a:ext cx="4536512" cy="339239"/>
            <a:chOff x="344488" y="620713"/>
            <a:chExt cx="4536512" cy="339239"/>
          </a:xfrm>
        </p:grpSpPr>
        <p:sp>
          <p:nvSpPr>
            <p:cNvPr id="82" name="직사각형 81">
              <a:extLst>
                <a:ext uri="{FF2B5EF4-FFF2-40B4-BE49-F238E27FC236}">
                  <a16:creationId xmlns:a16="http://schemas.microsoft.com/office/drawing/2014/main" id="{B3DD028E-F880-9855-D5BE-1186E6E13659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</a:t>
              </a:r>
              <a:r>
                <a:rPr kumimoji="1" lang="ko-KR" altLang="en-US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직류배전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시스템인가요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087AD2F2-52C3-942D-1244-5DCC2EA00D9D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84" name="그룹 83">
            <a:extLst>
              <a:ext uri="{FF2B5EF4-FFF2-40B4-BE49-F238E27FC236}">
                <a16:creationId xmlns:a16="http://schemas.microsoft.com/office/drawing/2014/main" id="{4A84F9A2-2D4E-59C5-9FB0-30207F5246BB}"/>
              </a:ext>
            </a:extLst>
          </p:cNvPr>
          <p:cNvGrpSpPr/>
          <p:nvPr/>
        </p:nvGrpSpPr>
        <p:grpSpPr>
          <a:xfrm>
            <a:off x="5460030" y="801689"/>
            <a:ext cx="4536512" cy="339047"/>
            <a:chOff x="5024437" y="494579"/>
            <a:chExt cx="4536512" cy="339047"/>
          </a:xfrm>
        </p:grpSpPr>
        <p:sp>
          <p:nvSpPr>
            <p:cNvPr id="85" name="직사각형 84">
              <a:extLst>
                <a:ext uri="{FF2B5EF4-FFF2-40B4-BE49-F238E27FC236}">
                  <a16:creationId xmlns:a16="http://schemas.microsoft.com/office/drawing/2014/main" id="{8E71E732-50B6-CA77-7AC3-8190FBEF2185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</a:t>
              </a:r>
              <a:r>
                <a:rPr kumimoji="1" lang="ko-KR" altLang="en-US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직류배전시스템이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어떻게 적용되나요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86" name="그림 85">
              <a:extLst>
                <a:ext uri="{FF2B5EF4-FFF2-40B4-BE49-F238E27FC236}">
                  <a16:creationId xmlns:a16="http://schemas.microsoft.com/office/drawing/2014/main" id="{28ACCD5A-6315-E903-ED4D-7F478CCB018F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597F077A-F592-BB98-BB32-77B7DADD954C}"/>
              </a:ext>
            </a:extLst>
          </p:cNvPr>
          <p:cNvGrpSpPr/>
          <p:nvPr/>
        </p:nvGrpSpPr>
        <p:grpSpPr>
          <a:xfrm>
            <a:off x="443342" y="6363831"/>
            <a:ext cx="4519457" cy="502458"/>
            <a:chOff x="365888" y="5878870"/>
            <a:chExt cx="4519457" cy="502458"/>
          </a:xfrm>
        </p:grpSpPr>
        <p:sp>
          <p:nvSpPr>
            <p:cNvPr id="93" name="직사각형 92">
              <a:extLst>
                <a:ext uri="{FF2B5EF4-FFF2-40B4-BE49-F238E27FC236}">
                  <a16:creationId xmlns:a16="http://schemas.microsoft.com/office/drawing/2014/main" id="{32C7F3CD-0EC3-C99C-B4E9-46FF49B3BB70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고효율 </a:t>
              </a:r>
              <a:r>
                <a:rPr lang="ko-KR" altLang="en-US" sz="1400" b="1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저손실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lang="ko-KR" altLang="en-US" sz="1400" b="1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직류배전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통합 솔루션 필요</a:t>
              </a:r>
            </a:p>
          </p:txBody>
        </p:sp>
        <p:sp>
          <p:nvSpPr>
            <p:cNvPr id="94" name="Freeform 75">
              <a:extLst>
                <a:ext uri="{FF2B5EF4-FFF2-40B4-BE49-F238E27FC236}">
                  <a16:creationId xmlns:a16="http://schemas.microsoft.com/office/drawing/2014/main" id="{5CB75F7F-80B1-CCBE-2CBD-293EDE8A5740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4B4FC819-A70F-67A1-3C1D-915B6080DBFB}"/>
              </a:ext>
            </a:extLst>
          </p:cNvPr>
          <p:cNvGrpSpPr/>
          <p:nvPr/>
        </p:nvGrpSpPr>
        <p:grpSpPr>
          <a:xfrm>
            <a:off x="5460030" y="6365352"/>
            <a:ext cx="4519457" cy="717620"/>
            <a:chOff x="5024436" y="6764953"/>
            <a:chExt cx="4519457" cy="717620"/>
          </a:xfrm>
        </p:grpSpPr>
        <p:sp>
          <p:nvSpPr>
            <p:cNvPr id="96" name="직사각형 95">
              <a:extLst>
                <a:ext uri="{FF2B5EF4-FFF2-40B4-BE49-F238E27FC236}">
                  <a16:creationId xmlns:a16="http://schemas.microsoft.com/office/drawing/2014/main" id="{B11677DF-8D51-ED50-4980-2BE09002DE36}"/>
                </a:ext>
              </a:extLst>
            </p:cNvPr>
            <p:cNvSpPr/>
            <p:nvPr/>
          </p:nvSpPr>
          <p:spPr>
            <a:xfrm>
              <a:off x="5024436" y="6959353"/>
              <a:ext cx="4519457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대용량 컨버터 기반 </a:t>
              </a:r>
              <a:r>
                <a:rPr lang="ko-KR" altLang="en-US" sz="1400" b="1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전력배전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구조로 에너지 손실 최소화 및 안정적 전력운영 실현</a:t>
              </a:r>
            </a:p>
          </p:txBody>
        </p:sp>
        <p:sp>
          <p:nvSpPr>
            <p:cNvPr id="97" name="Freeform 75">
              <a:extLst>
                <a:ext uri="{FF2B5EF4-FFF2-40B4-BE49-F238E27FC236}">
                  <a16:creationId xmlns:a16="http://schemas.microsoft.com/office/drawing/2014/main" id="{B6BF4F36-919E-E753-77A8-D93EB3DB0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764953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34" name="그룹 133">
            <a:extLst>
              <a:ext uri="{FF2B5EF4-FFF2-40B4-BE49-F238E27FC236}">
                <a16:creationId xmlns:a16="http://schemas.microsoft.com/office/drawing/2014/main" id="{C2150F14-FA23-37DB-DAF8-C5A207A55889}"/>
              </a:ext>
            </a:extLst>
          </p:cNvPr>
          <p:cNvGrpSpPr/>
          <p:nvPr/>
        </p:nvGrpSpPr>
        <p:grpSpPr>
          <a:xfrm>
            <a:off x="10515896" y="836431"/>
            <a:ext cx="4536512" cy="339239"/>
            <a:chOff x="5024437" y="494579"/>
            <a:chExt cx="4536512" cy="339239"/>
          </a:xfrm>
        </p:grpSpPr>
        <p:sp>
          <p:nvSpPr>
            <p:cNvPr id="135" name="직사각형 134">
              <a:extLst>
                <a:ext uri="{FF2B5EF4-FFF2-40B4-BE49-F238E27FC236}">
                  <a16:creationId xmlns:a16="http://schemas.microsoft.com/office/drawing/2014/main" id="{548FB019-20F6-ED59-B703-C22586A684C1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</a:t>
              </a:r>
              <a:r>
                <a:rPr kumimoji="1" lang="ko-KR" altLang="en-US" sz="1400" b="1" err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직류배전시스템이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36" name="그림 135">
              <a:extLst>
                <a:ext uri="{FF2B5EF4-FFF2-40B4-BE49-F238E27FC236}">
                  <a16:creationId xmlns:a16="http://schemas.microsoft.com/office/drawing/2014/main" id="{2CBA58C3-099A-782F-76DA-1ED717720697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37" name="직사각형 136">
            <a:extLst>
              <a:ext uri="{FF2B5EF4-FFF2-40B4-BE49-F238E27FC236}">
                <a16:creationId xmlns:a16="http://schemas.microsoft.com/office/drawing/2014/main" id="{F0367A7F-A622-5A25-F2AC-A611E3A00F0D}"/>
              </a:ext>
            </a:extLst>
          </p:cNvPr>
          <p:cNvSpPr/>
          <p:nvPr/>
        </p:nvSpPr>
        <p:spPr>
          <a:xfrm>
            <a:off x="10511264" y="6423001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전력 데이터 통합 수집과 모니터링 활용 체계 마련</a:t>
            </a: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에너지 손실 최소화 및 공간 효율화</a:t>
            </a: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모니터링 및 이상 대응 역량 확보</a:t>
            </a:r>
          </a:p>
        </p:txBody>
      </p:sp>
      <p:sp>
        <p:nvSpPr>
          <p:cNvPr id="138" name="Freeform 75">
            <a:extLst>
              <a:ext uri="{FF2B5EF4-FFF2-40B4-BE49-F238E27FC236}">
                <a16:creationId xmlns:a16="http://schemas.microsoft.com/office/drawing/2014/main" id="{1429AE34-5AA8-DCE3-7EBA-1B72EB3E1768}"/>
              </a:ext>
            </a:extLst>
          </p:cNvPr>
          <p:cNvSpPr>
            <a:spLocks/>
          </p:cNvSpPr>
          <p:nvPr/>
        </p:nvSpPr>
        <p:spPr bwMode="auto">
          <a:xfrm>
            <a:off x="10792605" y="6352786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" name="Shape 8">
            <a:extLst>
              <a:ext uri="{FF2B5EF4-FFF2-40B4-BE49-F238E27FC236}">
                <a16:creationId xmlns:a16="http://schemas.microsoft.com/office/drawing/2014/main" id="{C09E5623-B8F3-4039-B073-94A0B737C7F4}"/>
              </a:ext>
            </a:extLst>
          </p:cNvPr>
          <p:cNvSpPr/>
          <p:nvPr/>
        </p:nvSpPr>
        <p:spPr>
          <a:xfrm>
            <a:off x="495692" y="1232761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3" name="Text 9">
            <a:extLst>
              <a:ext uri="{FF2B5EF4-FFF2-40B4-BE49-F238E27FC236}">
                <a16:creationId xmlns:a16="http://schemas.microsoft.com/office/drawing/2014/main" id="{61C78CB7-1C22-A270-3E48-8D8487D7D7A3}"/>
              </a:ext>
            </a:extLst>
          </p:cNvPr>
          <p:cNvSpPr/>
          <p:nvPr/>
        </p:nvSpPr>
        <p:spPr>
          <a:xfrm>
            <a:off x="495692" y="1317241"/>
            <a:ext cx="4353758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13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LG CNS 직류배전시스템 구성도</a:t>
            </a:r>
            <a:endParaRPr lang="en-US" sz="1213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4" name="Image 0" descr="/home/claude/combined_brochure/media/dc_image4_diagram.png">
            <a:extLst>
              <a:ext uri="{FF2B5EF4-FFF2-40B4-BE49-F238E27FC236}">
                <a16:creationId xmlns:a16="http://schemas.microsoft.com/office/drawing/2014/main" id="{DF5AC503-B16A-7465-221A-801EEEE99E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043" y="1591801"/>
            <a:ext cx="3541056" cy="1647360"/>
          </a:xfrm>
          <a:prstGeom prst="rect">
            <a:avLst/>
          </a:prstGeom>
        </p:spPr>
      </p:pic>
      <p:sp>
        <p:nvSpPr>
          <p:cNvPr id="6" name="Shape 26">
            <a:extLst>
              <a:ext uri="{FF2B5EF4-FFF2-40B4-BE49-F238E27FC236}">
                <a16:creationId xmlns:a16="http://schemas.microsoft.com/office/drawing/2014/main" id="{1394EA31-B455-930C-E4E0-CEFAE3283D70}"/>
              </a:ext>
            </a:extLst>
          </p:cNvPr>
          <p:cNvSpPr/>
          <p:nvPr/>
        </p:nvSpPr>
        <p:spPr>
          <a:xfrm>
            <a:off x="5561200" y="1232761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9" name="Image 1" descr="/home/claude/combined_brochure/media/dc_image5_efficiency.png">
            <a:extLst>
              <a:ext uri="{FF2B5EF4-FFF2-40B4-BE49-F238E27FC236}">
                <a16:creationId xmlns:a16="http://schemas.microsoft.com/office/drawing/2014/main" id="{27C3EC16-09D2-E258-F4BE-735D92AB5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0826" y="1591801"/>
            <a:ext cx="2120536" cy="1214400"/>
          </a:xfrm>
          <a:prstGeom prst="rect">
            <a:avLst/>
          </a:prstGeom>
        </p:spPr>
      </p:pic>
      <p:pic>
        <p:nvPicPr>
          <p:cNvPr id="10" name="Image 2" descr="/home/claude/combined_brochure/media/dc_image6_space.png">
            <a:extLst>
              <a:ext uri="{FF2B5EF4-FFF2-40B4-BE49-F238E27FC236}">
                <a16:creationId xmlns:a16="http://schemas.microsoft.com/office/drawing/2014/main" id="{CAEF6BAF-D370-2DB7-E2B2-87CB80CBB2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51022" y="1591801"/>
            <a:ext cx="1764308" cy="1214400"/>
          </a:xfrm>
          <a:prstGeom prst="rect">
            <a:avLst/>
          </a:prstGeom>
        </p:spPr>
      </p:pic>
      <p:sp>
        <p:nvSpPr>
          <p:cNvPr id="11" name="Text 29">
            <a:extLst>
              <a:ext uri="{FF2B5EF4-FFF2-40B4-BE49-F238E27FC236}">
                <a16:creationId xmlns:a16="http://schemas.microsoft.com/office/drawing/2014/main" id="{EF88B71D-6C57-D471-3783-375BC4682AFE}"/>
              </a:ext>
            </a:extLst>
          </p:cNvPr>
          <p:cNvSpPr/>
          <p:nvPr/>
        </p:nvSpPr>
        <p:spPr>
          <a:xfrm>
            <a:off x="5561200" y="2848441"/>
            <a:ext cx="2120536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충방전 효율 21.2%→31.9%(약 24%↑)</a:t>
            </a:r>
            <a:endParaRPr lang="en-US" sz="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" name="Text 30">
            <a:extLst>
              <a:ext uri="{FF2B5EF4-FFF2-40B4-BE49-F238E27FC236}">
                <a16:creationId xmlns:a16="http://schemas.microsoft.com/office/drawing/2014/main" id="{3225F6D1-D1D5-9483-F6D3-8B07F2B8015C}"/>
              </a:ext>
            </a:extLst>
          </p:cNvPr>
          <p:cNvSpPr/>
          <p:nvPr/>
        </p:nvSpPr>
        <p:spPr>
          <a:xfrm>
            <a:off x="7951022" y="2848441"/>
            <a:ext cx="1764308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800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설치공간 826→605㎡ (27%↓)</a:t>
            </a:r>
            <a:endParaRPr lang="en-US" sz="8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24" name="그룹 123">
            <a:extLst>
              <a:ext uri="{FF2B5EF4-FFF2-40B4-BE49-F238E27FC236}">
                <a16:creationId xmlns:a16="http://schemas.microsoft.com/office/drawing/2014/main" id="{7485A761-A0EF-5D1B-3432-F270015F7940}"/>
              </a:ext>
            </a:extLst>
          </p:cNvPr>
          <p:cNvGrpSpPr/>
          <p:nvPr/>
        </p:nvGrpSpPr>
        <p:grpSpPr>
          <a:xfrm>
            <a:off x="5561200" y="3397561"/>
            <a:ext cx="4353758" cy="422400"/>
            <a:chOff x="5561200" y="3397561"/>
            <a:chExt cx="4353758" cy="422400"/>
          </a:xfrm>
        </p:grpSpPr>
        <p:sp>
          <p:nvSpPr>
            <p:cNvPr id="15" name="Shape 33">
              <a:extLst>
                <a:ext uri="{FF2B5EF4-FFF2-40B4-BE49-F238E27FC236}">
                  <a16:creationId xmlns:a16="http://schemas.microsoft.com/office/drawing/2014/main" id="{A777D72E-B64B-35B5-0B88-A07D63BE162A}"/>
                </a:ext>
              </a:extLst>
            </p:cNvPr>
            <p:cNvSpPr/>
            <p:nvPr/>
          </p:nvSpPr>
          <p:spPr>
            <a:xfrm>
              <a:off x="5561200" y="339756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" name="Text 34">
              <a:extLst>
                <a:ext uri="{FF2B5EF4-FFF2-40B4-BE49-F238E27FC236}">
                  <a16:creationId xmlns:a16="http://schemas.microsoft.com/office/drawing/2014/main" id="{1F958F05-2E82-A23E-02A6-5C39210EE8BA}"/>
                </a:ext>
              </a:extLst>
            </p:cNvPr>
            <p:cNvSpPr/>
            <p:nvPr/>
          </p:nvSpPr>
          <p:spPr>
            <a:xfrm>
              <a:off x="5561200" y="339756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양방향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컨버터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7" name="Shape 35">
              <a:extLst>
                <a:ext uri="{FF2B5EF4-FFF2-40B4-BE49-F238E27FC236}">
                  <a16:creationId xmlns:a16="http://schemas.microsoft.com/office/drawing/2014/main" id="{E6FF843B-F88A-7C8B-E095-173FCABD6B7E}"/>
                </a:ext>
              </a:extLst>
            </p:cNvPr>
            <p:cNvSpPr/>
            <p:nvPr/>
          </p:nvSpPr>
          <p:spPr>
            <a:xfrm>
              <a:off x="6669957" y="339756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8" name="Text 36">
              <a:extLst>
                <a:ext uri="{FF2B5EF4-FFF2-40B4-BE49-F238E27FC236}">
                  <a16:creationId xmlns:a16="http://schemas.microsoft.com/office/drawing/2014/main" id="{C2A30C57-E113-C2FA-0FA9-24EC0DDD86CE}"/>
                </a:ext>
              </a:extLst>
            </p:cNvPr>
            <p:cNvSpPr/>
            <p:nvPr/>
          </p:nvSpPr>
          <p:spPr>
            <a:xfrm>
              <a:off x="6669957" y="339756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모듈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Hot-Swap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9" name="Shape 37">
              <a:extLst>
                <a:ext uri="{FF2B5EF4-FFF2-40B4-BE49-F238E27FC236}">
                  <a16:creationId xmlns:a16="http://schemas.microsoft.com/office/drawing/2014/main" id="{D579EBF6-52D8-30D1-FAE9-05B91250AD7A}"/>
                </a:ext>
              </a:extLst>
            </p:cNvPr>
            <p:cNvSpPr/>
            <p:nvPr/>
          </p:nvSpPr>
          <p:spPr>
            <a:xfrm>
              <a:off x="7778714" y="339756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0" name="Text 38">
              <a:extLst>
                <a:ext uri="{FF2B5EF4-FFF2-40B4-BE49-F238E27FC236}">
                  <a16:creationId xmlns:a16="http://schemas.microsoft.com/office/drawing/2014/main" id="{BF5C52AC-043B-36CE-8239-1EAAD2FF6E62}"/>
                </a:ext>
              </a:extLst>
            </p:cNvPr>
            <p:cNvSpPr/>
            <p:nvPr/>
          </p:nvSpPr>
          <p:spPr>
            <a:xfrm>
              <a:off x="7778714" y="339756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지락·절연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모니터링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1" name="Shape 39">
              <a:extLst>
                <a:ext uri="{FF2B5EF4-FFF2-40B4-BE49-F238E27FC236}">
                  <a16:creationId xmlns:a16="http://schemas.microsoft.com/office/drawing/2014/main" id="{4808DB25-9F99-07A1-9659-D721D04931F8}"/>
                </a:ext>
              </a:extLst>
            </p:cNvPr>
            <p:cNvSpPr/>
            <p:nvPr/>
          </p:nvSpPr>
          <p:spPr>
            <a:xfrm>
              <a:off x="8887471" y="3397561"/>
              <a:ext cx="1027487" cy="4224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2700">
              <a:solidFill>
                <a:srgbClr val="0E7C7B"/>
              </a:solidFill>
              <a:prstDash val="solid"/>
            </a:ln>
          </p:spPr>
          <p:txBody>
            <a:bodyPr/>
            <a:lstStyle/>
            <a:p>
              <a:endParaRPr lang="ko-KR" alt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2" name="Text 40">
              <a:extLst>
                <a:ext uri="{FF2B5EF4-FFF2-40B4-BE49-F238E27FC236}">
                  <a16:creationId xmlns:a16="http://schemas.microsoft.com/office/drawing/2014/main" id="{5F2E50CB-7DF3-935C-25FC-4CEE9698D3C7}"/>
                </a:ext>
              </a:extLst>
            </p:cNvPr>
            <p:cNvSpPr/>
            <p:nvPr/>
          </p:nvSpPr>
          <p:spPr>
            <a:xfrm>
              <a:off x="8887471" y="3397561"/>
              <a:ext cx="1027487" cy="42240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Modbus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  <a:p>
              <a:pPr marL="0" indent="0" algn="ctr">
                <a:buNone/>
              </a:pPr>
              <a:r>
                <a:rPr lang="en-US" sz="8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통합연동</a:t>
              </a:r>
              <a:endParaRPr lang="en-US" sz="8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CFA1584F-2465-1A29-E062-917E8C9CE8D2}"/>
              </a:ext>
            </a:extLst>
          </p:cNvPr>
          <p:cNvGrpSpPr/>
          <p:nvPr/>
        </p:nvGrpSpPr>
        <p:grpSpPr>
          <a:xfrm>
            <a:off x="5561200" y="5070025"/>
            <a:ext cx="4353757" cy="253440"/>
            <a:chOff x="5561200" y="5092954"/>
            <a:chExt cx="4353757" cy="253440"/>
          </a:xfrm>
        </p:grpSpPr>
        <p:sp>
          <p:nvSpPr>
            <p:cNvPr id="24" name="Shape 42">
              <a:extLst>
                <a:ext uri="{FF2B5EF4-FFF2-40B4-BE49-F238E27FC236}">
                  <a16:creationId xmlns:a16="http://schemas.microsoft.com/office/drawing/2014/main" id="{C2F98B9F-4CD8-8D13-B19D-C621E27DB8C0}"/>
                </a:ext>
              </a:extLst>
            </p:cNvPr>
            <p:cNvSpPr/>
            <p:nvPr/>
          </p:nvSpPr>
          <p:spPr>
            <a:xfrm>
              <a:off x="5561200" y="5092954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8FA8C8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5" name="Text 43">
              <a:extLst>
                <a:ext uri="{FF2B5EF4-FFF2-40B4-BE49-F238E27FC236}">
                  <a16:creationId xmlns:a16="http://schemas.microsoft.com/office/drawing/2014/main" id="{994DF787-D255-3572-C3CB-5A9716F4EDBD}"/>
                </a:ext>
              </a:extLst>
            </p:cNvPr>
            <p:cNvSpPr/>
            <p:nvPr/>
          </p:nvSpPr>
          <p:spPr>
            <a:xfrm>
              <a:off x="5561200" y="5092954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전력변환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6" name="Shape 44">
              <a:extLst>
                <a:ext uri="{FF2B5EF4-FFF2-40B4-BE49-F238E27FC236}">
                  <a16:creationId xmlns:a16="http://schemas.microsoft.com/office/drawing/2014/main" id="{B9EE20A9-1300-B5DF-F7E2-07920A83AAFE}"/>
                </a:ext>
              </a:extLst>
            </p:cNvPr>
            <p:cNvSpPr/>
            <p:nvPr/>
          </p:nvSpPr>
          <p:spPr>
            <a:xfrm>
              <a:off x="6443561" y="5092954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6FA8A6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7" name="Text 45">
              <a:extLst>
                <a:ext uri="{FF2B5EF4-FFF2-40B4-BE49-F238E27FC236}">
                  <a16:creationId xmlns:a16="http://schemas.microsoft.com/office/drawing/2014/main" id="{52FBD869-D440-E956-CA69-677D89ECE727}"/>
                </a:ext>
              </a:extLst>
            </p:cNvPr>
            <p:cNvSpPr/>
            <p:nvPr/>
          </p:nvSpPr>
          <p:spPr>
            <a:xfrm>
              <a:off x="6443561" y="5092954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배전제어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8" name="Shape 46">
              <a:extLst>
                <a:ext uri="{FF2B5EF4-FFF2-40B4-BE49-F238E27FC236}">
                  <a16:creationId xmlns:a16="http://schemas.microsoft.com/office/drawing/2014/main" id="{D5AC9110-C3C9-1175-6F67-94A61CD1719D}"/>
                </a:ext>
              </a:extLst>
            </p:cNvPr>
            <p:cNvSpPr/>
            <p:nvPr/>
          </p:nvSpPr>
          <p:spPr>
            <a:xfrm>
              <a:off x="7325923" y="5092954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4C8DA6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9" name="Text 47">
              <a:extLst>
                <a:ext uri="{FF2B5EF4-FFF2-40B4-BE49-F238E27FC236}">
                  <a16:creationId xmlns:a16="http://schemas.microsoft.com/office/drawing/2014/main" id="{0D33E678-D7B7-1523-6C2C-F8BE209DD167}"/>
                </a:ext>
              </a:extLst>
            </p:cNvPr>
            <p:cNvSpPr/>
            <p:nvPr/>
          </p:nvSpPr>
          <p:spPr>
            <a:xfrm>
              <a:off x="7325923" y="5092954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안전감시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0" name="Shape 48">
              <a:extLst>
                <a:ext uri="{FF2B5EF4-FFF2-40B4-BE49-F238E27FC236}">
                  <a16:creationId xmlns:a16="http://schemas.microsoft.com/office/drawing/2014/main" id="{7B8299A5-A2A8-77C8-B0DF-5A8414E9C827}"/>
                </a:ext>
              </a:extLst>
            </p:cNvPr>
            <p:cNvSpPr/>
            <p:nvPr/>
          </p:nvSpPr>
          <p:spPr>
            <a:xfrm>
              <a:off x="8208284" y="5092954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355C8C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1" name="Text 49">
              <a:extLst>
                <a:ext uri="{FF2B5EF4-FFF2-40B4-BE49-F238E27FC236}">
                  <a16:creationId xmlns:a16="http://schemas.microsoft.com/office/drawing/2014/main" id="{C464A1FB-6D84-FA1C-2BD3-82812F22C45D}"/>
                </a:ext>
              </a:extLst>
            </p:cNvPr>
            <p:cNvSpPr/>
            <p:nvPr/>
          </p:nvSpPr>
          <p:spPr>
            <a:xfrm>
              <a:off x="8208284" y="5092954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모니터링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2" name="Shape 50">
              <a:extLst>
                <a:ext uri="{FF2B5EF4-FFF2-40B4-BE49-F238E27FC236}">
                  <a16:creationId xmlns:a16="http://schemas.microsoft.com/office/drawing/2014/main" id="{8743832B-0CD2-DC16-46ED-43A0D2A01EA2}"/>
                </a:ext>
              </a:extLst>
            </p:cNvPr>
            <p:cNvSpPr/>
            <p:nvPr/>
          </p:nvSpPr>
          <p:spPr>
            <a:xfrm>
              <a:off x="9090646" y="5092954"/>
              <a:ext cx="824311" cy="253440"/>
            </a:xfrm>
            <a:prstGeom prst="roundRect">
              <a:avLst>
                <a:gd name="adj" fmla="val 50000"/>
              </a:avLst>
            </a:prstGeom>
            <a:solidFill>
              <a:srgbClr val="C00000"/>
            </a:solidFill>
            <a:ln/>
          </p:spPr>
          <p:txBody>
            <a:bodyPr/>
            <a:lstStyle/>
            <a:p>
              <a:endParaRPr lang="ko-KR" alt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33" name="Text 51">
              <a:extLst>
                <a:ext uri="{FF2B5EF4-FFF2-40B4-BE49-F238E27FC236}">
                  <a16:creationId xmlns:a16="http://schemas.microsoft.com/office/drawing/2014/main" id="{EA25AFBA-16C9-F2FB-C625-9A486502AAD2}"/>
                </a:ext>
              </a:extLst>
            </p:cNvPr>
            <p:cNvSpPr/>
            <p:nvPr/>
          </p:nvSpPr>
          <p:spPr>
            <a:xfrm>
              <a:off x="9090646" y="5092954"/>
              <a:ext cx="824311" cy="25344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900" b="1">
                  <a:solidFill>
                    <a:srgbClr val="FFFFF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비상대응</a:t>
              </a:r>
              <a:endParaRPr lang="en-US" sz="900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45" name="Shape 68">
            <a:extLst>
              <a:ext uri="{FF2B5EF4-FFF2-40B4-BE49-F238E27FC236}">
                <a16:creationId xmlns:a16="http://schemas.microsoft.com/office/drawing/2014/main" id="{17032E56-C24D-05FE-A613-13E851D24867}"/>
              </a:ext>
            </a:extLst>
          </p:cNvPr>
          <p:cNvSpPr/>
          <p:nvPr/>
        </p:nvSpPr>
        <p:spPr>
          <a:xfrm>
            <a:off x="10517916" y="1273567"/>
            <a:ext cx="4353758" cy="0"/>
          </a:xfrm>
          <a:prstGeom prst="line">
            <a:avLst/>
          </a:prstGeom>
          <a:noFill/>
          <a:ln w="12700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46" name="Text 69">
            <a:extLst>
              <a:ext uri="{FF2B5EF4-FFF2-40B4-BE49-F238E27FC236}">
                <a16:creationId xmlns:a16="http://schemas.microsoft.com/office/drawing/2014/main" id="{B8AC72F6-3317-CEDF-F14F-C320FADBC8EA}"/>
              </a:ext>
            </a:extLst>
          </p:cNvPr>
          <p:cNvSpPr/>
          <p:nvPr/>
        </p:nvSpPr>
        <p:spPr>
          <a:xfrm>
            <a:off x="10613213" y="1359481"/>
            <a:ext cx="4353758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직류배전 통합 모니터링 시스템</a:t>
            </a:r>
            <a:endParaRPr lang="en-US" sz="1097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47" name="Image 3" descr="/home/claude/combined_brochure/media/dc_image11_monitor.png">
            <a:extLst>
              <a:ext uri="{FF2B5EF4-FFF2-40B4-BE49-F238E27FC236}">
                <a16:creationId xmlns:a16="http://schemas.microsoft.com/office/drawing/2014/main" id="{4520D42E-BCA5-18C8-BF3E-13B50D8CEA4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15988" y="1634041"/>
            <a:ext cx="1948207" cy="897600"/>
          </a:xfrm>
          <a:prstGeom prst="rect">
            <a:avLst/>
          </a:prstGeom>
        </p:spPr>
      </p:pic>
      <p:grpSp>
        <p:nvGrpSpPr>
          <p:cNvPr id="48" name="그룹 47">
            <a:extLst>
              <a:ext uri="{FF2B5EF4-FFF2-40B4-BE49-F238E27FC236}">
                <a16:creationId xmlns:a16="http://schemas.microsoft.com/office/drawing/2014/main" id="{761E2580-9BDB-0D43-76B8-A0AABC62D532}"/>
              </a:ext>
            </a:extLst>
          </p:cNvPr>
          <p:cNvGrpSpPr/>
          <p:nvPr/>
        </p:nvGrpSpPr>
        <p:grpSpPr>
          <a:xfrm>
            <a:off x="10636433" y="2744592"/>
            <a:ext cx="325081" cy="324000"/>
            <a:chOff x="10507068" y="3041280"/>
            <a:chExt cx="325081" cy="324000"/>
          </a:xfrm>
        </p:grpSpPr>
        <p:sp>
          <p:nvSpPr>
            <p:cNvPr id="49" name="Shape 70">
              <a:extLst>
                <a:ext uri="{FF2B5EF4-FFF2-40B4-BE49-F238E27FC236}">
                  <a16:creationId xmlns:a16="http://schemas.microsoft.com/office/drawing/2014/main" id="{81688904-70E9-B97A-F0AF-592045A91B81}"/>
                </a:ext>
              </a:extLst>
            </p:cNvPr>
            <p:cNvSpPr/>
            <p:nvPr/>
          </p:nvSpPr>
          <p:spPr>
            <a:xfrm>
              <a:off x="10507068" y="304128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0" name="Text 71">
              <a:extLst>
                <a:ext uri="{FF2B5EF4-FFF2-40B4-BE49-F238E27FC236}">
                  <a16:creationId xmlns:a16="http://schemas.microsoft.com/office/drawing/2014/main" id="{079A97AD-85AE-92D8-295A-384F7F0E7990}"/>
                </a:ext>
              </a:extLst>
            </p:cNvPr>
            <p:cNvSpPr/>
            <p:nvPr/>
          </p:nvSpPr>
          <p:spPr>
            <a:xfrm>
              <a:off x="10507068" y="3061158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solidFill>
                    <a:srgbClr val="13233F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⚡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51" name="Text 72">
            <a:extLst>
              <a:ext uri="{FF2B5EF4-FFF2-40B4-BE49-F238E27FC236}">
                <a16:creationId xmlns:a16="http://schemas.microsoft.com/office/drawing/2014/main" id="{DC24A349-73CF-B60D-3E21-6B6FE5D65530}"/>
              </a:ext>
            </a:extLst>
          </p:cNvPr>
          <p:cNvSpPr/>
          <p:nvPr/>
        </p:nvSpPr>
        <p:spPr>
          <a:xfrm>
            <a:off x="11054394" y="2654047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에너지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효율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향상</a:t>
            </a:r>
            <a:endParaRPr lang="en-US" sz="12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개별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AC/DC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변환을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대형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컨버터로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통합해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충방전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효율을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21.2%→31.9%로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향상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(약 24%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절감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)</a:t>
            </a:r>
          </a:p>
        </p:txBody>
      </p: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05025ED6-35A0-980C-02C9-2CEC7D280BE0}"/>
              </a:ext>
            </a:extLst>
          </p:cNvPr>
          <p:cNvGrpSpPr/>
          <p:nvPr/>
        </p:nvGrpSpPr>
        <p:grpSpPr>
          <a:xfrm>
            <a:off x="10636433" y="3463473"/>
            <a:ext cx="325081" cy="324000"/>
            <a:chOff x="10507068" y="3696000"/>
            <a:chExt cx="325081" cy="324000"/>
          </a:xfrm>
        </p:grpSpPr>
        <p:sp>
          <p:nvSpPr>
            <p:cNvPr id="53" name="Shape 73">
              <a:extLst>
                <a:ext uri="{FF2B5EF4-FFF2-40B4-BE49-F238E27FC236}">
                  <a16:creationId xmlns:a16="http://schemas.microsoft.com/office/drawing/2014/main" id="{B50D81BB-54F6-F8C9-26D7-5AA261D040AB}"/>
                </a:ext>
              </a:extLst>
            </p:cNvPr>
            <p:cNvSpPr/>
            <p:nvPr/>
          </p:nvSpPr>
          <p:spPr>
            <a:xfrm>
              <a:off x="10507068" y="369600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4" name="Text 74">
              <a:extLst>
                <a:ext uri="{FF2B5EF4-FFF2-40B4-BE49-F238E27FC236}">
                  <a16:creationId xmlns:a16="http://schemas.microsoft.com/office/drawing/2014/main" id="{8D7692EA-A966-A3BD-460B-8D7B00C6CAC7}"/>
                </a:ext>
              </a:extLst>
            </p:cNvPr>
            <p:cNvSpPr/>
            <p:nvPr/>
          </p:nvSpPr>
          <p:spPr>
            <a:xfrm>
              <a:off x="10507068" y="3705939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✔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55" name="Text 75">
            <a:extLst>
              <a:ext uri="{FF2B5EF4-FFF2-40B4-BE49-F238E27FC236}">
                <a16:creationId xmlns:a16="http://schemas.microsoft.com/office/drawing/2014/main" id="{5977E6C9-0BBB-F3CC-6934-C8AA644C64F5}"/>
              </a:ext>
            </a:extLst>
          </p:cNvPr>
          <p:cNvSpPr/>
          <p:nvPr/>
        </p:nvSpPr>
        <p:spPr>
          <a:xfrm>
            <a:off x="11054394" y="3429309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안전성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강화</a:t>
            </a:r>
            <a:endParaRPr lang="en-US" sz="12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0" indent="0" algn="l">
              <a:lnSpc>
                <a:spcPct val="105000"/>
              </a:lnSpc>
              <a:buNone/>
            </a:pP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지락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/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절연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모니터링과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DC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UPS로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정전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등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비정상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상황에서도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라인과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배터리를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보호</a:t>
            </a:r>
            <a:endParaRPr lang="en-US" sz="11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56" name="그룹 55">
            <a:extLst>
              <a:ext uri="{FF2B5EF4-FFF2-40B4-BE49-F238E27FC236}">
                <a16:creationId xmlns:a16="http://schemas.microsoft.com/office/drawing/2014/main" id="{CF3937A1-006B-F9D8-5CC0-BC1AB3F44345}"/>
              </a:ext>
            </a:extLst>
          </p:cNvPr>
          <p:cNvGrpSpPr/>
          <p:nvPr/>
        </p:nvGrpSpPr>
        <p:grpSpPr>
          <a:xfrm>
            <a:off x="10636433" y="4167073"/>
            <a:ext cx="325081" cy="324000"/>
            <a:chOff x="10507068" y="4350720"/>
            <a:chExt cx="325081" cy="324000"/>
          </a:xfrm>
        </p:grpSpPr>
        <p:sp>
          <p:nvSpPr>
            <p:cNvPr id="57" name="Shape 76">
              <a:extLst>
                <a:ext uri="{FF2B5EF4-FFF2-40B4-BE49-F238E27FC236}">
                  <a16:creationId xmlns:a16="http://schemas.microsoft.com/office/drawing/2014/main" id="{F46E1A61-A46A-74FB-006F-317C1DC49195}"/>
                </a:ext>
              </a:extLst>
            </p:cNvPr>
            <p:cNvSpPr/>
            <p:nvPr/>
          </p:nvSpPr>
          <p:spPr>
            <a:xfrm>
              <a:off x="10507068" y="4350720"/>
              <a:ext cx="325081" cy="324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solidFill>
                <a:schemeClr val="bg1">
                  <a:lumMod val="50000"/>
                </a:schemeClr>
              </a:solidFill>
              <a:prstDash val="solid"/>
            </a:ln>
          </p:spPr>
          <p:txBody>
            <a:bodyPr/>
            <a:lstStyle/>
            <a:p>
              <a:endParaRPr lang="ko-KR" altLang="en-US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8" name="Text 77">
              <a:extLst>
                <a:ext uri="{FF2B5EF4-FFF2-40B4-BE49-F238E27FC236}">
                  <a16:creationId xmlns:a16="http://schemas.microsoft.com/office/drawing/2014/main" id="{32E32D79-28AA-6A6F-BE56-693C329F1ACB}"/>
                </a:ext>
              </a:extLst>
            </p:cNvPr>
            <p:cNvSpPr/>
            <p:nvPr/>
          </p:nvSpPr>
          <p:spPr>
            <a:xfrm>
              <a:off x="10507068" y="4370598"/>
              <a:ext cx="325081" cy="295680"/>
            </a:xfrm>
            <a:prstGeom prst="rect">
              <a:avLst/>
            </a:prstGeom>
            <a:noFill/>
            <a:ln/>
          </p:spPr>
          <p:txBody>
            <a:bodyPr wrap="square" rtlCol="0" anchor="ctr"/>
            <a:lstStyle/>
            <a:p>
              <a:pPr marL="0" indent="0" algn="ctr">
                <a:buNone/>
              </a:pPr>
              <a:r>
                <a:rPr lang="en-US" sz="1155" b="1"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-120"/>
                </a:rPr>
                <a:t>◎</a:t>
              </a:r>
              <a:endParaRPr lang="en-US" sz="1155"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59" name="Text 78">
            <a:extLst>
              <a:ext uri="{FF2B5EF4-FFF2-40B4-BE49-F238E27FC236}">
                <a16:creationId xmlns:a16="http://schemas.microsoft.com/office/drawing/2014/main" id="{E523F9B1-65E1-1BA5-8932-840D487427A1}"/>
              </a:ext>
            </a:extLst>
          </p:cNvPr>
          <p:cNvSpPr/>
          <p:nvPr/>
        </p:nvSpPr>
        <p:spPr>
          <a:xfrm>
            <a:off x="11054394" y="4122970"/>
            <a:ext cx="3889357" cy="65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>
              <a:lnSpc>
                <a:spcPct val="105000"/>
              </a:lnSpc>
              <a:buNone/>
            </a:pP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운영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투명성</a:t>
            </a:r>
            <a:r>
              <a:rPr lang="en-US" sz="1200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200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확보</a:t>
            </a:r>
            <a:endParaRPr lang="en-US" sz="1200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indent="0">
              <a:lnSpc>
                <a:spcPct val="105000"/>
              </a:lnSpc>
              <a:buNone/>
            </a:pP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계층 구조(Tree View)와 알람 이력관리로 다수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장비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ko-KR" alt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상태를 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한 화면에서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즉시</a:t>
            </a:r>
            <a:r>
              <a:rPr lang="en-US" sz="1100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110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확인</a:t>
            </a:r>
            <a:endParaRPr lang="en-US" sz="12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0" name="Shape 79">
            <a:extLst>
              <a:ext uri="{FF2B5EF4-FFF2-40B4-BE49-F238E27FC236}">
                <a16:creationId xmlns:a16="http://schemas.microsoft.com/office/drawing/2014/main" id="{4F410443-EA55-8CAA-B3A6-B43AFE632763}"/>
              </a:ext>
            </a:extLst>
          </p:cNvPr>
          <p:cNvSpPr/>
          <p:nvPr/>
        </p:nvSpPr>
        <p:spPr>
          <a:xfrm>
            <a:off x="10613213" y="4883290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1" name="Text 80">
            <a:extLst>
              <a:ext uri="{FF2B5EF4-FFF2-40B4-BE49-F238E27FC236}">
                <a16:creationId xmlns:a16="http://schemas.microsoft.com/office/drawing/2014/main" id="{87197745-A811-6E45-EADE-B201FAF9514D}"/>
              </a:ext>
            </a:extLst>
          </p:cNvPr>
          <p:cNvSpPr/>
          <p:nvPr/>
        </p:nvSpPr>
        <p:spPr>
          <a:xfrm>
            <a:off x="10613213" y="4946650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24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에너지 효율</a:t>
            </a:r>
            <a:endParaRPr lang="en-US" sz="924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2" name="Text 81">
            <a:extLst>
              <a:ext uri="{FF2B5EF4-FFF2-40B4-BE49-F238E27FC236}">
                <a16:creationId xmlns:a16="http://schemas.microsoft.com/office/drawing/2014/main" id="{00DF7F3B-E64F-F947-9179-3FAED9104DBA}"/>
              </a:ext>
            </a:extLst>
          </p:cNvPr>
          <p:cNvSpPr/>
          <p:nvPr/>
        </p:nvSpPr>
        <p:spPr>
          <a:xfrm>
            <a:off x="10671263" y="5221210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충방전 효율</a:t>
            </a:r>
            <a:endParaRPr lang="en-US" sz="78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3" name="Text 82">
            <a:extLst>
              <a:ext uri="{FF2B5EF4-FFF2-40B4-BE49-F238E27FC236}">
                <a16:creationId xmlns:a16="http://schemas.microsoft.com/office/drawing/2014/main" id="{70AE1C71-9F75-F6C1-9750-88012B409754}"/>
              </a:ext>
            </a:extLst>
          </p:cNvPr>
          <p:cNvSpPr/>
          <p:nvPr/>
        </p:nvSpPr>
        <p:spPr>
          <a:xfrm>
            <a:off x="10671263" y="5390170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31.9%</a:t>
            </a:r>
            <a:endParaRPr lang="en-US" sz="150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4" name="Text 83">
            <a:extLst>
              <a:ext uri="{FF2B5EF4-FFF2-40B4-BE49-F238E27FC236}">
                <a16:creationId xmlns:a16="http://schemas.microsoft.com/office/drawing/2014/main" id="{935CBF22-BD53-66CC-88D8-E20A4C685386}"/>
              </a:ext>
            </a:extLst>
          </p:cNvPr>
          <p:cNvSpPr/>
          <p:nvPr/>
        </p:nvSpPr>
        <p:spPr>
          <a:xfrm>
            <a:off x="10671263" y="5664730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부하 전력</a:t>
            </a:r>
            <a:endParaRPr lang="en-US" sz="78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5" name="Text 84">
            <a:extLst>
              <a:ext uri="{FF2B5EF4-FFF2-40B4-BE49-F238E27FC236}">
                <a16:creationId xmlns:a16="http://schemas.microsoft.com/office/drawing/2014/main" id="{E6537132-8083-9548-CB34-86A42299116B}"/>
              </a:ext>
            </a:extLst>
          </p:cNvPr>
          <p:cNvSpPr/>
          <p:nvPr/>
        </p:nvSpPr>
        <p:spPr>
          <a:xfrm>
            <a:off x="10671263" y="5833690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49%↓</a:t>
            </a:r>
            <a:endParaRPr lang="en-US" sz="150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6" name="Shape 85">
            <a:extLst>
              <a:ext uri="{FF2B5EF4-FFF2-40B4-BE49-F238E27FC236}">
                <a16:creationId xmlns:a16="http://schemas.microsoft.com/office/drawing/2014/main" id="{7048B104-58F1-E9EC-F55E-B81505DB42BC}"/>
              </a:ext>
            </a:extLst>
          </p:cNvPr>
          <p:cNvSpPr/>
          <p:nvPr/>
        </p:nvSpPr>
        <p:spPr>
          <a:xfrm>
            <a:off x="12087686" y="4883290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7" name="Text 86">
            <a:extLst>
              <a:ext uri="{FF2B5EF4-FFF2-40B4-BE49-F238E27FC236}">
                <a16:creationId xmlns:a16="http://schemas.microsoft.com/office/drawing/2014/main" id="{394DF20D-7BB8-E66E-52FE-9A2C4A46E905}"/>
              </a:ext>
            </a:extLst>
          </p:cNvPr>
          <p:cNvSpPr/>
          <p:nvPr/>
        </p:nvSpPr>
        <p:spPr>
          <a:xfrm>
            <a:off x="12087686" y="4946650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24" b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공간 효율</a:t>
            </a:r>
            <a:endParaRPr lang="en-US" sz="924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8" name="Text 87">
            <a:extLst>
              <a:ext uri="{FF2B5EF4-FFF2-40B4-BE49-F238E27FC236}">
                <a16:creationId xmlns:a16="http://schemas.microsoft.com/office/drawing/2014/main" id="{85722340-A930-2565-47B9-452B67B22B28}"/>
              </a:ext>
            </a:extLst>
          </p:cNvPr>
          <p:cNvSpPr/>
          <p:nvPr/>
        </p:nvSpPr>
        <p:spPr>
          <a:xfrm>
            <a:off x="12145736" y="5221210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설치 공간</a:t>
            </a:r>
            <a:endParaRPr lang="en-US" sz="78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69" name="Text 88">
            <a:extLst>
              <a:ext uri="{FF2B5EF4-FFF2-40B4-BE49-F238E27FC236}">
                <a16:creationId xmlns:a16="http://schemas.microsoft.com/office/drawing/2014/main" id="{F989E325-0503-6F65-A59C-227F7C783619}"/>
              </a:ext>
            </a:extLst>
          </p:cNvPr>
          <p:cNvSpPr/>
          <p:nvPr/>
        </p:nvSpPr>
        <p:spPr>
          <a:xfrm>
            <a:off x="12145736" y="5390170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27%↓</a:t>
            </a:r>
            <a:endParaRPr lang="en-US" sz="150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0" name="Text 89">
            <a:extLst>
              <a:ext uri="{FF2B5EF4-FFF2-40B4-BE49-F238E27FC236}">
                <a16:creationId xmlns:a16="http://schemas.microsoft.com/office/drawing/2014/main" id="{63667599-7135-59D6-4E7E-153630E06FB2}"/>
              </a:ext>
            </a:extLst>
          </p:cNvPr>
          <p:cNvSpPr/>
          <p:nvPr/>
        </p:nvSpPr>
        <p:spPr>
          <a:xfrm>
            <a:off x="12145736" y="5664730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배치 박스</a:t>
            </a:r>
            <a:endParaRPr lang="en-US" sz="785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1" name="Text 90">
            <a:extLst>
              <a:ext uri="{FF2B5EF4-FFF2-40B4-BE49-F238E27FC236}">
                <a16:creationId xmlns:a16="http://schemas.microsoft.com/office/drawing/2014/main" id="{54341AC4-E377-C726-1B4D-1B29533C1677}"/>
              </a:ext>
            </a:extLst>
          </p:cNvPr>
          <p:cNvSpPr/>
          <p:nvPr/>
        </p:nvSpPr>
        <p:spPr>
          <a:xfrm>
            <a:off x="12145736" y="5833690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+24개</a:t>
            </a:r>
            <a:endParaRPr lang="en-US" sz="150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2" name="Shape 91">
            <a:extLst>
              <a:ext uri="{FF2B5EF4-FFF2-40B4-BE49-F238E27FC236}">
                <a16:creationId xmlns:a16="http://schemas.microsoft.com/office/drawing/2014/main" id="{42849430-7086-281C-D319-517863C3296B}"/>
              </a:ext>
            </a:extLst>
          </p:cNvPr>
          <p:cNvSpPr/>
          <p:nvPr/>
        </p:nvSpPr>
        <p:spPr>
          <a:xfrm>
            <a:off x="13562158" y="4883290"/>
            <a:ext cx="1404812" cy="121440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D9D9D9"/>
            </a:solidFill>
            <a:prstDash val="solid"/>
          </a:ln>
        </p:spPr>
        <p:txBody>
          <a:bodyPr/>
          <a:lstStyle/>
          <a:p>
            <a:endParaRPr lang="ko-KR" altLang="en-US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4" name="Text 92">
            <a:extLst>
              <a:ext uri="{FF2B5EF4-FFF2-40B4-BE49-F238E27FC236}">
                <a16:creationId xmlns:a16="http://schemas.microsoft.com/office/drawing/2014/main" id="{9F623F0A-4B66-AC23-EBFC-D369EF3FEA8E}"/>
              </a:ext>
            </a:extLst>
          </p:cNvPr>
          <p:cNvSpPr/>
          <p:nvPr/>
        </p:nvSpPr>
        <p:spPr>
          <a:xfrm>
            <a:off x="13562158" y="4946650"/>
            <a:ext cx="1404812" cy="232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924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전력</a:t>
            </a:r>
            <a:r>
              <a:rPr lang="en-US" sz="924" b="1"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924" b="1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성능</a:t>
            </a:r>
            <a:endParaRPr lang="en-US" sz="924" b="1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5" name="Text 93">
            <a:extLst>
              <a:ext uri="{FF2B5EF4-FFF2-40B4-BE49-F238E27FC236}">
                <a16:creationId xmlns:a16="http://schemas.microsoft.com/office/drawing/2014/main" id="{E549839F-E8AE-0B73-2929-67B03CD85F2D}"/>
              </a:ext>
            </a:extLst>
          </p:cNvPr>
          <p:cNvSpPr/>
          <p:nvPr/>
        </p:nvSpPr>
        <p:spPr>
          <a:xfrm>
            <a:off x="13620209" y="5221210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5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최대</a:t>
            </a: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785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출력</a:t>
            </a:r>
            <a:endParaRPr lang="en-US" sz="785">
              <a:solidFill>
                <a:srgbClr val="44444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6" name="Text 94">
            <a:extLst>
              <a:ext uri="{FF2B5EF4-FFF2-40B4-BE49-F238E27FC236}">
                <a16:creationId xmlns:a16="http://schemas.microsoft.com/office/drawing/2014/main" id="{6CBC9006-27D6-7C5F-48F9-C8B8E376BEB6}"/>
              </a:ext>
            </a:extLst>
          </p:cNvPr>
          <p:cNvSpPr/>
          <p:nvPr/>
        </p:nvSpPr>
        <p:spPr>
          <a:xfrm>
            <a:off x="13620209" y="5390170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924kW</a:t>
            </a:r>
          </a:p>
        </p:txBody>
      </p:sp>
      <p:sp>
        <p:nvSpPr>
          <p:cNvPr id="77" name="Text 95">
            <a:extLst>
              <a:ext uri="{FF2B5EF4-FFF2-40B4-BE49-F238E27FC236}">
                <a16:creationId xmlns:a16="http://schemas.microsoft.com/office/drawing/2014/main" id="{7F72427F-F747-2FCB-01E1-0503437648F9}"/>
              </a:ext>
            </a:extLst>
          </p:cNvPr>
          <p:cNvSpPr/>
          <p:nvPr/>
        </p:nvSpPr>
        <p:spPr>
          <a:xfrm>
            <a:off x="13620209" y="5664730"/>
            <a:ext cx="1288712" cy="19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5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시스템</a:t>
            </a:r>
            <a:r>
              <a:rPr lang="en-US" sz="785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  <a:r>
              <a:rPr lang="en-US" sz="785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효율</a:t>
            </a:r>
            <a:endParaRPr lang="en-US" sz="785">
              <a:solidFill>
                <a:srgbClr val="44444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78" name="Text 96">
            <a:extLst>
              <a:ext uri="{FF2B5EF4-FFF2-40B4-BE49-F238E27FC236}">
                <a16:creationId xmlns:a16="http://schemas.microsoft.com/office/drawing/2014/main" id="{8FD716BA-D3B4-588D-7748-DBBE70435108}"/>
              </a:ext>
            </a:extLst>
          </p:cNvPr>
          <p:cNvSpPr/>
          <p:nvPr/>
        </p:nvSpPr>
        <p:spPr>
          <a:xfrm>
            <a:off x="13620209" y="5833690"/>
            <a:ext cx="1288712" cy="253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501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-120"/>
              </a:rPr>
              <a:t>95%+</a:t>
            </a:r>
          </a:p>
        </p:txBody>
      </p:sp>
      <p:grpSp>
        <p:nvGrpSpPr>
          <p:cNvPr id="79" name="그룹 78">
            <a:extLst>
              <a:ext uri="{FF2B5EF4-FFF2-40B4-BE49-F238E27FC236}">
                <a16:creationId xmlns:a16="http://schemas.microsoft.com/office/drawing/2014/main" id="{D080A365-6F49-EEDF-3853-994CAF114ED4}"/>
              </a:ext>
            </a:extLst>
          </p:cNvPr>
          <p:cNvGrpSpPr/>
          <p:nvPr/>
        </p:nvGrpSpPr>
        <p:grpSpPr>
          <a:xfrm>
            <a:off x="591459" y="3461504"/>
            <a:ext cx="4353758" cy="411257"/>
            <a:chOff x="-3925552" y="4708592"/>
            <a:chExt cx="3780318" cy="411257"/>
          </a:xfrm>
        </p:grpSpPr>
        <p:sp>
          <p:nvSpPr>
            <p:cNvPr id="87" name="AutoShape 5">
              <a:extLst>
                <a:ext uri="{FF2B5EF4-FFF2-40B4-BE49-F238E27FC236}">
                  <a16:creationId xmlns:a16="http://schemas.microsoft.com/office/drawing/2014/main" id="{44432581-F179-534B-A80A-F4AA3058E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에너지 손실 최소화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88" name="타원 87">
              <a:extLst>
                <a:ext uri="{FF2B5EF4-FFF2-40B4-BE49-F238E27FC236}">
                  <a16:creationId xmlns:a16="http://schemas.microsoft.com/office/drawing/2014/main" id="{78739322-251B-16E0-D1CE-9797A7B08DF0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1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89" name="AutoShape 5">
              <a:extLst>
                <a:ext uri="{FF2B5EF4-FFF2-40B4-BE49-F238E27FC236}">
                  <a16:creationId xmlns:a16="http://schemas.microsoft.com/office/drawing/2014/main" id="{F85190A6-DCF5-BCAB-5D9F-6E13F4CAE1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대형 전력변환장치와 직류 배전 구조로 부하전력 최대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49%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절감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피크전력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35%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감소</a:t>
              </a:r>
            </a:p>
          </p:txBody>
        </p:sp>
      </p:grpSp>
      <p:grpSp>
        <p:nvGrpSpPr>
          <p:cNvPr id="90" name="그룹 89">
            <a:extLst>
              <a:ext uri="{FF2B5EF4-FFF2-40B4-BE49-F238E27FC236}">
                <a16:creationId xmlns:a16="http://schemas.microsoft.com/office/drawing/2014/main" id="{F21D314C-4FAE-3273-228F-679FCABD7D0B}"/>
              </a:ext>
            </a:extLst>
          </p:cNvPr>
          <p:cNvGrpSpPr/>
          <p:nvPr/>
        </p:nvGrpSpPr>
        <p:grpSpPr>
          <a:xfrm>
            <a:off x="591459" y="4008462"/>
            <a:ext cx="4478582" cy="411257"/>
            <a:chOff x="-3925553" y="5734831"/>
            <a:chExt cx="3899533" cy="411257"/>
          </a:xfrm>
        </p:grpSpPr>
        <p:sp>
          <p:nvSpPr>
            <p:cNvPr id="91" name="AutoShape 5">
              <a:extLst>
                <a:ext uri="{FF2B5EF4-FFF2-40B4-BE49-F238E27FC236}">
                  <a16:creationId xmlns:a16="http://schemas.microsoft.com/office/drawing/2014/main" id="{0682897F-DCE4-EC6D-1614-5D82DFF089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5734831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공간 ·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설치비</a:t>
              </a:r>
              <a:r>
                <a: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 </a:t>
              </a:r>
              <a:r>
                <a:rPr lang="en-US" altLang="ko-KR" sz="1200" b="1" err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절감</a:t>
              </a:r>
              <a:endParaRPr kumimoji="1" lang="en-US" altLang="ko-KR" sz="1200" b="1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98" name="타원 97">
              <a:extLst>
                <a:ext uri="{FF2B5EF4-FFF2-40B4-BE49-F238E27FC236}">
                  <a16:creationId xmlns:a16="http://schemas.microsoft.com/office/drawing/2014/main" id="{F3494FBD-C2F0-FE51-0630-84CCCEE9C8AB}"/>
                </a:ext>
              </a:extLst>
            </p:cNvPr>
            <p:cNvSpPr/>
            <p:nvPr/>
          </p:nvSpPr>
          <p:spPr bwMode="auto">
            <a:xfrm>
              <a:off x="-3925553" y="5780505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99" name="AutoShape 5">
              <a:extLst>
                <a:ext uri="{FF2B5EF4-FFF2-40B4-BE49-F238E27FC236}">
                  <a16:creationId xmlns:a16="http://schemas.microsoft.com/office/drawing/2014/main" id="{58F6A8DE-3568-C8ED-3BF6-4EDA0E7347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5734831"/>
              <a:ext cx="2456687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AC/DC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인버터 일괄화 및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DC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배전 구조로 설치공간 약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27%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절감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,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건축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·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공사비 절감</a:t>
              </a:r>
            </a:p>
          </p:txBody>
        </p:sp>
      </p:grp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6899FB53-5BD1-A88C-21A1-B892F90C7175}"/>
              </a:ext>
            </a:extLst>
          </p:cNvPr>
          <p:cNvGrpSpPr/>
          <p:nvPr/>
        </p:nvGrpSpPr>
        <p:grpSpPr>
          <a:xfrm>
            <a:off x="591459" y="4557554"/>
            <a:ext cx="4478580" cy="411257"/>
            <a:chOff x="-3925447" y="6542428"/>
            <a:chExt cx="3927060" cy="411257"/>
          </a:xfrm>
        </p:grpSpPr>
        <p:sp>
          <p:nvSpPr>
            <p:cNvPr id="101" name="AutoShape 5">
              <a:extLst>
                <a:ext uri="{FF2B5EF4-FFF2-40B4-BE49-F238E27FC236}">
                  <a16:creationId xmlns:a16="http://schemas.microsoft.com/office/drawing/2014/main" id="{631BB098-9848-F372-896A-53ACB3691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6542428"/>
              <a:ext cx="1427519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ko-KR" altLang="en-US" sz="1200" b="1">
                  <a:latin typeface="Arial Narrow" panose="020B0606020202030204" pitchFamily="34" charset="0"/>
                  <a:ea typeface="LG스마트체 Regular" panose="020B0600000101010101" pitchFamily="50" charset="-127"/>
                  <a:cs typeface="Malgun Gothic" pitchFamily="34" charset="-120"/>
                </a:rPr>
                <a:t>안정적 전력 운영</a:t>
              </a:r>
              <a:endParaRPr kumimoji="1" lang="en-US" altLang="ko-KR" sz="1200" b="1" kern="0"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102" name="타원 101">
              <a:extLst>
                <a:ext uri="{FF2B5EF4-FFF2-40B4-BE49-F238E27FC236}">
                  <a16:creationId xmlns:a16="http://schemas.microsoft.com/office/drawing/2014/main" id="{CF30E031-7285-2381-EA1E-7504689BF85E}"/>
                </a:ext>
              </a:extLst>
            </p:cNvPr>
            <p:cNvSpPr/>
            <p:nvPr/>
          </p:nvSpPr>
          <p:spPr bwMode="auto">
            <a:xfrm>
              <a:off x="-3925447" y="6588102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3</a:t>
              </a:r>
              <a:endParaRPr kumimoji="1" lang="ko-KR" altLang="en-US" sz="1200" b="1" kern="0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03" name="AutoShape 5">
              <a:extLst>
                <a:ext uri="{FF2B5EF4-FFF2-40B4-BE49-F238E27FC236}">
                  <a16:creationId xmlns:a16="http://schemas.microsoft.com/office/drawing/2014/main" id="{2F3791FB-3D6C-DF80-E727-DC5611E4F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8" y="6542428"/>
              <a:ext cx="2484321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지락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/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절연 모니터링 장치와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DC UPS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도입으로 비정상 상황에 즉시 대응</a:t>
              </a:r>
            </a:p>
          </p:txBody>
        </p:sp>
      </p:grpSp>
      <p:grpSp>
        <p:nvGrpSpPr>
          <p:cNvPr id="104" name="그룹 103">
            <a:extLst>
              <a:ext uri="{FF2B5EF4-FFF2-40B4-BE49-F238E27FC236}">
                <a16:creationId xmlns:a16="http://schemas.microsoft.com/office/drawing/2014/main" id="{BB2AE5E1-1D8E-3093-22AB-F53EDFF68E02}"/>
              </a:ext>
            </a:extLst>
          </p:cNvPr>
          <p:cNvGrpSpPr/>
          <p:nvPr/>
        </p:nvGrpSpPr>
        <p:grpSpPr>
          <a:xfrm>
            <a:off x="493955" y="5075950"/>
            <a:ext cx="4355495" cy="1153072"/>
            <a:chOff x="281549" y="3296540"/>
            <a:chExt cx="4510159" cy="1153072"/>
          </a:xfrm>
        </p:grpSpPr>
        <p:grpSp>
          <p:nvGrpSpPr>
            <p:cNvPr id="105" name="그룹 104">
              <a:extLst>
                <a:ext uri="{FF2B5EF4-FFF2-40B4-BE49-F238E27FC236}">
                  <a16:creationId xmlns:a16="http://schemas.microsoft.com/office/drawing/2014/main" id="{C8E606F9-D368-4054-5F75-937F697824FA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07" name="그래픽 106" descr="남자 옆모습 단색으로 채워진">
                <a:extLst>
                  <a:ext uri="{FF2B5EF4-FFF2-40B4-BE49-F238E27FC236}">
                    <a16:creationId xmlns:a16="http://schemas.microsoft.com/office/drawing/2014/main" id="{D2F33702-92ED-C61B-875D-43F7CE1B3B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08" name="그래픽 107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8CFA2752-4F15-F50F-B1E2-5663554FF9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06" name="말풍선: 모서리가 둥근 사각형 105">
              <a:extLst>
                <a:ext uri="{FF2B5EF4-FFF2-40B4-BE49-F238E27FC236}">
                  <a16:creationId xmlns:a16="http://schemas.microsoft.com/office/drawing/2014/main" id="{9336BA21-CD0D-E51B-A92B-3545736258FC}"/>
                </a:ext>
              </a:extLst>
            </p:cNvPr>
            <p:cNvSpPr/>
            <p:nvPr/>
          </p:nvSpPr>
          <p:spPr>
            <a:xfrm>
              <a:off x="1069991" y="3296540"/>
              <a:ext cx="3721717" cy="1153072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복잡한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개별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AC/DC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변환과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넓은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설치공간으로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
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에너지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손실과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비용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부담이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커지고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있어요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- 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개별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AC/DC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변환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다수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발생에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따른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손실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증가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복잡한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배선·발열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,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충방전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효율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21.2%에 </a:t>
              </a:r>
              <a:r>
                <a:rPr lang="en-US" altLang="ko-KR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불과</a:t>
              </a:r>
              <a:endPara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10" name="그룹 109">
            <a:extLst>
              <a:ext uri="{FF2B5EF4-FFF2-40B4-BE49-F238E27FC236}">
                <a16:creationId xmlns:a16="http://schemas.microsoft.com/office/drawing/2014/main" id="{B72ED097-DEE0-4A75-3441-7C0C63CC9F43}"/>
              </a:ext>
            </a:extLst>
          </p:cNvPr>
          <p:cNvGrpSpPr/>
          <p:nvPr/>
        </p:nvGrpSpPr>
        <p:grpSpPr>
          <a:xfrm>
            <a:off x="5544531" y="5427452"/>
            <a:ext cx="4515514" cy="829843"/>
            <a:chOff x="5544531" y="5328667"/>
            <a:chExt cx="4515514" cy="829843"/>
          </a:xfrm>
        </p:grpSpPr>
        <p:grpSp>
          <p:nvGrpSpPr>
            <p:cNvPr id="111" name="그룹 110">
              <a:extLst>
                <a:ext uri="{FF2B5EF4-FFF2-40B4-BE49-F238E27FC236}">
                  <a16:creationId xmlns:a16="http://schemas.microsoft.com/office/drawing/2014/main" id="{FD281278-AD1A-95D2-320B-AD9A0015BEFE}"/>
                </a:ext>
              </a:extLst>
            </p:cNvPr>
            <p:cNvGrpSpPr/>
            <p:nvPr/>
          </p:nvGrpSpPr>
          <p:grpSpPr>
            <a:xfrm>
              <a:off x="5981705" y="5328667"/>
              <a:ext cx="3813889" cy="252000"/>
              <a:chOff x="5087686" y="5594263"/>
              <a:chExt cx="3813889" cy="252000"/>
            </a:xfrm>
          </p:grpSpPr>
          <p:sp>
            <p:nvSpPr>
              <p:cNvPr id="120" name="타원 119">
                <a:extLst>
                  <a:ext uri="{FF2B5EF4-FFF2-40B4-BE49-F238E27FC236}">
                    <a16:creationId xmlns:a16="http://schemas.microsoft.com/office/drawing/2014/main" id="{DA188717-9F94-A43A-0365-B4CF7A355A4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21" name="직사각형 120">
                <a:extLst>
                  <a:ext uri="{FF2B5EF4-FFF2-40B4-BE49-F238E27FC236}">
                    <a16:creationId xmlns:a16="http://schemas.microsoft.com/office/drawing/2014/main" id="{658BCFE2-E463-DB81-E202-F3BED98849BC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502303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표준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AC/DC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개별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변환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구조의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기본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배전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및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모니터링</a:t>
                </a:r>
                <a:endPara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12" name="그룹 111">
              <a:extLst>
                <a:ext uri="{FF2B5EF4-FFF2-40B4-BE49-F238E27FC236}">
                  <a16:creationId xmlns:a16="http://schemas.microsoft.com/office/drawing/2014/main" id="{91892F29-6B08-D8D1-0E6B-CA20E1B60848}"/>
                </a:ext>
              </a:extLst>
            </p:cNvPr>
            <p:cNvGrpSpPr/>
            <p:nvPr/>
          </p:nvGrpSpPr>
          <p:grpSpPr>
            <a:xfrm>
              <a:off x="5981705" y="5617589"/>
              <a:ext cx="3863279" cy="252000"/>
              <a:chOff x="5087686" y="5594263"/>
              <a:chExt cx="3863279" cy="252000"/>
            </a:xfrm>
          </p:grpSpPr>
          <p:sp>
            <p:nvSpPr>
              <p:cNvPr id="118" name="타원 117">
                <a:extLst>
                  <a:ext uri="{FF2B5EF4-FFF2-40B4-BE49-F238E27FC236}">
                    <a16:creationId xmlns:a16="http://schemas.microsoft.com/office/drawing/2014/main" id="{7FE0B94E-6720-AFD5-5B09-1B7EF1F8675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19" name="직사각형 118">
                <a:extLst>
                  <a:ext uri="{FF2B5EF4-FFF2-40B4-BE49-F238E27FC236}">
                    <a16:creationId xmlns:a16="http://schemas.microsoft.com/office/drawing/2014/main" id="{526386C4-5364-D7C9-F691-A81BDBA4CDFD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551693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대용량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컨버터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도입으로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손실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절감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및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공간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효율화</a:t>
                </a:r>
                <a:endPara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grpSp>
          <p:nvGrpSpPr>
            <p:cNvPr id="113" name="그룹 112">
              <a:extLst>
                <a:ext uri="{FF2B5EF4-FFF2-40B4-BE49-F238E27FC236}">
                  <a16:creationId xmlns:a16="http://schemas.microsoft.com/office/drawing/2014/main" id="{620DF497-BB6D-069C-DE51-B7D4E3D4C19B}"/>
                </a:ext>
              </a:extLst>
            </p:cNvPr>
            <p:cNvGrpSpPr/>
            <p:nvPr/>
          </p:nvGrpSpPr>
          <p:grpSpPr>
            <a:xfrm>
              <a:off x="5983492" y="5906510"/>
              <a:ext cx="4076553" cy="252000"/>
              <a:chOff x="5087686" y="5594263"/>
              <a:chExt cx="4076553" cy="252000"/>
            </a:xfrm>
          </p:grpSpPr>
          <p:sp>
            <p:nvSpPr>
              <p:cNvPr id="116" name="타원 115">
                <a:extLst>
                  <a:ext uri="{FF2B5EF4-FFF2-40B4-BE49-F238E27FC236}">
                    <a16:creationId xmlns:a16="http://schemas.microsoft.com/office/drawing/2014/main" id="{B022DBA3-50C9-C6F8-4266-C77F8046B36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087686" y="5594263"/>
                <a:ext cx="252000" cy="252000"/>
              </a:xfrm>
              <a:prstGeom prst="ellipse">
                <a:avLst/>
              </a:prstGeom>
              <a:solidFill>
                <a:schemeClr val="accent3">
                  <a:lumMod val="50000"/>
                </a:schemeClr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r>
                  <a:rPr lang="en-US" altLang="ko-KR" sz="1600" b="1">
                    <a:solidFill>
                      <a:schemeClr val="bg1"/>
                    </a:solidFill>
                    <a:latin typeface="Arial Narrow" panose="020B0606020202030204" pitchFamily="34" charset="0"/>
                    <a:ea typeface="LG스마트체 Regular" panose="020B0600000101010101" pitchFamily="50" charset="-127"/>
                  </a:rPr>
                  <a:t>III</a:t>
                </a:r>
                <a:endParaRPr lang="ko-KR" altLang="en-US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  <p:sp>
            <p:nvSpPr>
              <p:cNvPr id="117" name="직사각형 116">
                <a:extLst>
                  <a:ext uri="{FF2B5EF4-FFF2-40B4-BE49-F238E27FC236}">
                    <a16:creationId xmlns:a16="http://schemas.microsoft.com/office/drawing/2014/main" id="{F8892484-3059-B1FB-D5DF-25E6D9675E6D}"/>
                  </a:ext>
                </a:extLst>
              </p:cNvPr>
              <p:cNvSpPr/>
              <p:nvPr/>
            </p:nvSpPr>
            <p:spPr>
              <a:xfrm>
                <a:off x="5399272" y="5627930"/>
                <a:ext cx="3764967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통합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모니터링·외부연동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기반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지능형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전력관리</a:t>
                </a:r>
                <a:r>
                  <a:rPr lang="en-US" altLang="ko-KR" sz="1200" b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 </a:t>
                </a:r>
                <a:r>
                  <a:rPr lang="en-US" altLang="ko-KR" sz="1200" b="1" err="1">
                    <a:latin typeface="Arial Narrow" panose="020B0606020202030204" pitchFamily="34" charset="0"/>
                    <a:ea typeface="LG스마트체 Regular" panose="020B0600000101010101" pitchFamily="50" charset="-127"/>
                    <a:cs typeface="Malgun Gothic" pitchFamily="34" charset="-120"/>
                  </a:rPr>
                  <a:t>자동화</a:t>
                </a:r>
                <a:endParaRPr lang="en-US" altLang="ko-KR" sz="1200" b="1">
                  <a:latin typeface="Arial Narrow" panose="020B0606020202030204" pitchFamily="34" charset="0"/>
                  <a:ea typeface="LG스마트체 Regular" panose="020B0600000101010101" pitchFamily="50" charset="-127"/>
                </a:endParaRPr>
              </a:p>
            </p:txBody>
          </p:sp>
        </p:grpSp>
        <p:sp>
          <p:nvSpPr>
            <p:cNvPr id="114" name="왼쪽 대괄호 113">
              <a:extLst>
                <a:ext uri="{FF2B5EF4-FFF2-40B4-BE49-F238E27FC236}">
                  <a16:creationId xmlns:a16="http://schemas.microsoft.com/office/drawing/2014/main" id="{A383BF30-8CE7-E218-0CE1-DA91E6B0142B}"/>
                </a:ext>
              </a:extLst>
            </p:cNvPr>
            <p:cNvSpPr/>
            <p:nvPr/>
          </p:nvSpPr>
          <p:spPr>
            <a:xfrm>
              <a:off x="5867903" y="5377034"/>
              <a:ext cx="81554" cy="720000"/>
            </a:xfrm>
            <a:prstGeom prst="leftBracket">
              <a:avLst/>
            </a:prstGeom>
            <a:ln w="1905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rial Narrow" panose="020B0606020202030204" pitchFamily="34" charset="0"/>
              </a:endParaRPr>
            </a:p>
          </p:txBody>
        </p:sp>
        <p:sp>
          <p:nvSpPr>
            <p:cNvPr id="115" name="직사각형 114">
              <a:extLst>
                <a:ext uri="{FF2B5EF4-FFF2-40B4-BE49-F238E27FC236}">
                  <a16:creationId xmlns:a16="http://schemas.microsoft.com/office/drawing/2014/main" id="{208B1484-4F5D-5FF9-B80C-FFB655B39E94}"/>
                </a:ext>
              </a:extLst>
            </p:cNvPr>
            <p:cNvSpPr>
              <a:spLocks noChangeAspect="1"/>
            </p:cNvSpPr>
            <p:nvPr/>
          </p:nvSpPr>
          <p:spPr>
            <a:xfrm rot="16200000">
              <a:off x="5368250" y="5583147"/>
              <a:ext cx="660339" cy="307777"/>
            </a:xfrm>
            <a:prstGeom prst="rect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Grade</a:t>
              </a:r>
              <a:b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</a:br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(</a:t>
              </a:r>
              <a:r>
                <a:rPr lang="ko-KR" altLang="en-US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성숙도</a:t>
              </a:r>
              <a:r>
                <a:rPr lang="en-US" altLang="ko-KR" sz="10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)</a:t>
              </a:r>
              <a:endParaRPr lang="ko-KR" altLang="en-US" sz="10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22" name="Shape 27">
            <a:extLst>
              <a:ext uri="{FF2B5EF4-FFF2-40B4-BE49-F238E27FC236}">
                <a16:creationId xmlns:a16="http://schemas.microsoft.com/office/drawing/2014/main" id="{6068B191-82A7-3DCA-41BA-A9EE3DCAD2A2}"/>
              </a:ext>
            </a:extLst>
          </p:cNvPr>
          <p:cNvSpPr/>
          <p:nvPr/>
        </p:nvSpPr>
        <p:spPr>
          <a:xfrm>
            <a:off x="5561200" y="1374142"/>
            <a:ext cx="835921" cy="200640"/>
          </a:xfrm>
          <a:prstGeom prst="roundRect">
            <a:avLst>
              <a:gd name="adj" fmla="val 15789"/>
            </a:avLst>
          </a:prstGeom>
          <a:solidFill>
            <a:schemeClr val="bg1">
              <a:lumMod val="85000"/>
            </a:schemeClr>
          </a:solidFill>
          <a:ln/>
        </p:spPr>
        <p:txBody>
          <a:bodyPr lIns="36000" rIns="36000" anchor="ctr"/>
          <a:lstStyle/>
          <a:p>
            <a:pPr algn="ctr"/>
            <a:r>
              <a:rPr lang="en-US" altLang="ko-KR" sz="1000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AC→DC </a:t>
            </a:r>
            <a:r>
              <a:rPr lang="en-US" altLang="ko-KR" sz="1000" err="1">
                <a:solidFill>
                  <a:srgbClr val="44444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효과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3" name="Shape 29">
            <a:extLst>
              <a:ext uri="{FF2B5EF4-FFF2-40B4-BE49-F238E27FC236}">
                <a16:creationId xmlns:a16="http://schemas.microsoft.com/office/drawing/2014/main" id="{23C530A8-DAAE-D92D-A851-F9F64C0E11AD}"/>
              </a:ext>
            </a:extLst>
          </p:cNvPr>
          <p:cNvSpPr/>
          <p:nvPr/>
        </p:nvSpPr>
        <p:spPr>
          <a:xfrm>
            <a:off x="5561200" y="3154681"/>
            <a:ext cx="835921" cy="200640"/>
          </a:xfrm>
          <a:prstGeom prst="roundRect">
            <a:avLst>
              <a:gd name="adj" fmla="val 15789"/>
            </a:avLst>
          </a:prstGeom>
          <a:solidFill>
            <a:srgbClr val="1F3864"/>
          </a:solidFill>
          <a:ln/>
        </p:spPr>
        <p:txBody>
          <a:bodyPr anchor="ctr"/>
          <a:lstStyle/>
          <a:p>
            <a:pPr algn="ctr"/>
            <a:r>
              <a:rPr lang="en-US" altLang="ko-KR" sz="900" err="1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추가기능</a:t>
            </a:r>
            <a:endParaRPr lang="en-US" altLang="ko-KR" sz="90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26" name="Text 39">
            <a:extLst>
              <a:ext uri="{FF2B5EF4-FFF2-40B4-BE49-F238E27FC236}">
                <a16:creationId xmlns:a16="http://schemas.microsoft.com/office/drawing/2014/main" id="{FE1446E8-9CAF-4D16-5F9A-537E5CF4CF80}"/>
              </a:ext>
            </a:extLst>
          </p:cNvPr>
          <p:cNvSpPr/>
          <p:nvPr/>
        </p:nvSpPr>
        <p:spPr>
          <a:xfrm>
            <a:off x="5561200" y="3820659"/>
            <a:ext cx="4353758" cy="1224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50000"/>
              </a:lnSpc>
            </a:pPr>
            <a:r>
              <a:rPr lang="en-US" altLang="ko-KR" sz="1097" b="1" u="sng" err="1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직류배전시스템</a:t>
            </a:r>
            <a:r>
              <a:rPr lang="en-US" altLang="ko-KR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 </a:t>
            </a:r>
            <a:r>
              <a:rPr lang="ko-KR" alt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주요 </a:t>
            </a:r>
            <a:r>
              <a:rPr 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</a:t>
            </a:r>
            <a:r>
              <a:rPr lang="ko-KR" altLang="en-US" sz="1097" b="1" u="sng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능</a:t>
            </a:r>
            <a:endParaRPr lang="en-US" altLang="ko-KR" sz="1097" b="1" u="sng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양방향 컨버터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로 정류기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/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인버터 모드를 지원해 에너지 흐름을 자유롭게 제어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000" b="1" err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지락</a:t>
            </a:r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/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절연 감시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와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DC UPS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로 라인 전체 보호 및 비정상 상황 대응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웹 기반 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통합 모니터링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으로 전압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·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전류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·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전력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·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알람을 단일 화면에서 확인</a:t>
            </a:r>
            <a:endParaRPr lang="en-US" altLang="ko-KR" sz="1000">
              <a:latin typeface="Arial Narrow" panose="020B0606020202030204" pitchFamily="34" charset="0"/>
              <a:ea typeface="LG스마트체 Regular" panose="020B0600000101010101" pitchFamily="50" charset="-127"/>
              <a:cs typeface="Malgun Gothic" pitchFamily="34" charset="-120"/>
            </a:endParaRPr>
          </a:p>
          <a:p>
            <a:pPr marL="171450" indent="-171450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r>
              <a:rPr lang="en-US" altLang="ko-KR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Modbus TCP/IP </a:t>
            </a:r>
            <a:r>
              <a: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기반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확장구조로 </a:t>
            </a:r>
            <a:r>
              <a:rPr lang="en-US" altLang="ko-KR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EMS·BMS·SCADA </a:t>
            </a:r>
            <a:r>
              <a:rPr lang="ko-KR" altLang="en-US" sz="1000">
                <a:latin typeface="Arial Narrow" panose="020B0606020202030204" pitchFamily="34" charset="0"/>
                <a:ea typeface="LG스마트체 Regular" panose="020B0600000101010101" pitchFamily="50" charset="-127"/>
                <a:cs typeface="Malgun Gothic" pitchFamily="34" charset="-120"/>
              </a:rPr>
              <a:t>등 외부 연동</a:t>
            </a:r>
          </a:p>
          <a:p>
            <a:pPr marL="171450" indent="-171450" algn="l">
              <a:lnSpc>
                <a:spcPct val="150000"/>
              </a:lnSpc>
              <a:buClr>
                <a:schemeClr val="tx1"/>
              </a:buClr>
              <a:buFont typeface="Wingdings" panose="05000000000000000000" pitchFamily="2" charset="2"/>
              <a:buChar char="§"/>
            </a:pPr>
            <a:endParaRPr lang="en-US" sz="1097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249137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416</Words>
  <Application>Microsoft Office PowerPoint</Application>
  <PresentationFormat>사용자 지정</PresentationFormat>
  <Paragraphs>77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2026-08-31T13:45:25Z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