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42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42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09F7F-79B9-52E9-B636-A5450DAE6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93F3069-7549-96A3-44DA-7DAA98C599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A24961B-C12B-7DB0-8810-B6D65E3C5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EFE7356-9614-CEDA-86C1-50419E0D17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9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2472C-3D75-4E6F-EC8D-2AD577926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206B0B9-602C-6973-151A-85AE44554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3-6)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융합형 설비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_Cycler – 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배터리 시험 데이터 기반 통합 관리 솔루션”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3" name="Rectangle 10">
            <a:extLst>
              <a:ext uri="{FF2B5EF4-FFF2-40B4-BE49-F238E27FC236}">
                <a16:creationId xmlns:a16="http://schemas.microsoft.com/office/drawing/2014/main" id="{328F0E17-3215-8E56-D061-001459567D4E}"/>
              </a:ext>
            </a:extLst>
          </p:cNvPr>
          <p:cNvSpPr/>
          <p:nvPr/>
        </p:nvSpPr>
        <p:spPr>
          <a:xfrm>
            <a:off x="425288" y="801688"/>
            <a:ext cx="4536512" cy="6483348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4F071843-9227-1A96-8C1F-31E027365B95}"/>
              </a:ext>
            </a:extLst>
          </p:cNvPr>
          <p:cNvSpPr/>
          <p:nvPr/>
        </p:nvSpPr>
        <p:spPr>
          <a:xfrm>
            <a:off x="546003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3C36B645-2021-9EB5-9795-793AE16037A4}"/>
              </a:ext>
            </a:extLst>
          </p:cNvPr>
          <p:cNvGrpSpPr/>
          <p:nvPr/>
        </p:nvGrpSpPr>
        <p:grpSpPr>
          <a:xfrm>
            <a:off x="421941" y="801689"/>
            <a:ext cx="4536512" cy="339239"/>
            <a:chOff x="344488" y="620713"/>
            <a:chExt cx="4536512" cy="339239"/>
          </a:xfrm>
        </p:grpSpPr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92FF8ABB-E9CC-063A-656A-7F6090D00AF5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LG CNS 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융합형 설비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_Cycler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9FB69276-BBA0-3CF4-E56C-31FA3524B7CA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2EC2196A-5B54-DF9D-5813-39CDA302EC8C}"/>
              </a:ext>
            </a:extLst>
          </p:cNvPr>
          <p:cNvGrpSpPr/>
          <p:nvPr/>
        </p:nvGrpSpPr>
        <p:grpSpPr>
          <a:xfrm>
            <a:off x="5460030" y="801689"/>
            <a:ext cx="4536512" cy="339047"/>
            <a:chOff x="5024437" y="494579"/>
            <a:chExt cx="4536512" cy="33904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BC36C5AC-13DA-9B81-6EE7-BDF8701D29D5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Cycler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어떻게 적용되나요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125C9868-B769-4951-9B78-7F522FAC5DA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87" name="그룹 86">
            <a:extLst>
              <a:ext uri="{FF2B5EF4-FFF2-40B4-BE49-F238E27FC236}">
                <a16:creationId xmlns:a16="http://schemas.microsoft.com/office/drawing/2014/main" id="{F23075E4-C707-BEB7-5812-0BCBD42A8119}"/>
              </a:ext>
            </a:extLst>
          </p:cNvPr>
          <p:cNvGrpSpPr/>
          <p:nvPr/>
        </p:nvGrpSpPr>
        <p:grpSpPr>
          <a:xfrm>
            <a:off x="359003" y="5031381"/>
            <a:ext cx="4510159" cy="1153072"/>
            <a:chOff x="281549" y="3296541"/>
            <a:chExt cx="4510159" cy="1153072"/>
          </a:xfrm>
        </p:grpSpPr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758AC781-A003-A5E4-8A69-1A768E389397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90" name="그래픽 89" descr="남자 옆모습 단색으로 채워진">
                <a:extLst>
                  <a:ext uri="{FF2B5EF4-FFF2-40B4-BE49-F238E27FC236}">
                    <a16:creationId xmlns:a16="http://schemas.microsoft.com/office/drawing/2014/main" id="{DFC5D92D-A970-CB43-3625-96D4A6C668B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91" name="그래픽 90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E45AC1F6-51C0-4078-EA55-221573E22B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89" name="말풍선: 모서리가 둥근 사각형 88">
              <a:extLst>
                <a:ext uri="{FF2B5EF4-FFF2-40B4-BE49-F238E27FC236}">
                  <a16:creationId xmlns:a16="http://schemas.microsoft.com/office/drawing/2014/main" id="{7B2E9F3D-1D25-32F5-F4DB-D0A923D76572}"/>
                </a:ext>
              </a:extLst>
            </p:cNvPr>
            <p:cNvSpPr/>
            <p:nvPr/>
          </p:nvSpPr>
          <p:spPr>
            <a:xfrm>
              <a:off x="1069991" y="3296541"/>
              <a:ext cx="3721717" cy="115307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채널별로 흩어진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충방전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시험 데이터와 지연되는</a:t>
              </a:r>
            </a:p>
            <a:p>
              <a:pPr algn="ctr">
                <a:spcBef>
                  <a:spcPts val="600"/>
                </a:spcBef>
              </a:pP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셀 이상 감지로 품질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·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안전 리스크가 커지고 있어요”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- 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레시피 수기 작성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채널별 개별 모니터링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셀 이상감지 지연 등 시험 데이터 활용도 저하</a:t>
              </a:r>
            </a:p>
          </p:txBody>
        </p:sp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C32343B8-0A81-68DC-3D73-878FF8488E78}"/>
              </a:ext>
            </a:extLst>
          </p:cNvPr>
          <p:cNvGrpSpPr/>
          <p:nvPr/>
        </p:nvGrpSpPr>
        <p:grpSpPr>
          <a:xfrm>
            <a:off x="443342" y="6363831"/>
            <a:ext cx="4519457" cy="502458"/>
            <a:chOff x="365888" y="5878870"/>
            <a:chExt cx="4519457" cy="502458"/>
          </a:xfrm>
        </p:grpSpPr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95A0B0B9-B717-03BF-A635-6D3170E71DF1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데이터 기반 배터리 시험 운영을 위한 통합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Cycler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솔루션 필요</a:t>
              </a:r>
            </a:p>
          </p:txBody>
        </p:sp>
        <p:sp>
          <p:nvSpPr>
            <p:cNvPr id="94" name="Freeform 75">
              <a:extLst>
                <a:ext uri="{FF2B5EF4-FFF2-40B4-BE49-F238E27FC236}">
                  <a16:creationId xmlns:a16="http://schemas.microsoft.com/office/drawing/2014/main" id="{DBAFDB12-B5F3-E070-A498-5B170DD01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270AB634-5F47-FC17-44C5-846FD8764991}"/>
              </a:ext>
            </a:extLst>
          </p:cNvPr>
          <p:cNvGrpSpPr/>
          <p:nvPr/>
        </p:nvGrpSpPr>
        <p:grpSpPr>
          <a:xfrm>
            <a:off x="5460030" y="6365352"/>
            <a:ext cx="4519457" cy="717620"/>
            <a:chOff x="5024436" y="6764953"/>
            <a:chExt cx="4519457" cy="717620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6575D53A-943B-D7FB-B8BA-8E56F05263EC}"/>
                </a:ext>
              </a:extLst>
            </p:cNvPr>
            <p:cNvSpPr/>
            <p:nvPr/>
          </p:nvSpPr>
          <p:spPr>
            <a:xfrm>
              <a:off x="5024436" y="6959353"/>
              <a:ext cx="45194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데이터 기반 통합 시험 운영체계를 구축하여 </a:t>
              </a:r>
              <a:b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최적화 실현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무인화 도입 기반 구축</a:t>
              </a:r>
            </a:p>
          </p:txBody>
        </p:sp>
        <p:sp>
          <p:nvSpPr>
            <p:cNvPr id="97" name="Freeform 75">
              <a:extLst>
                <a:ext uri="{FF2B5EF4-FFF2-40B4-BE49-F238E27FC236}">
                  <a16:creationId xmlns:a16="http://schemas.microsoft.com/office/drawing/2014/main" id="{02B8D7C0-BA92-A503-4510-B9E6DD8AD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764953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33" name="Rectangle 10">
            <a:extLst>
              <a:ext uri="{FF2B5EF4-FFF2-40B4-BE49-F238E27FC236}">
                <a16:creationId xmlns:a16="http://schemas.microsoft.com/office/drawing/2014/main" id="{9782517B-FBB2-2C32-7CD7-C4E9507FAEBC}"/>
              </a:ext>
            </a:extLst>
          </p:cNvPr>
          <p:cNvSpPr/>
          <p:nvPr/>
        </p:nvSpPr>
        <p:spPr>
          <a:xfrm>
            <a:off x="10515896" y="836430"/>
            <a:ext cx="4536512" cy="6448608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BD68FC8B-2A86-884E-C9AE-D9CC74F16DDF}"/>
              </a:ext>
            </a:extLst>
          </p:cNvPr>
          <p:cNvGrpSpPr/>
          <p:nvPr/>
        </p:nvGrpSpPr>
        <p:grpSpPr>
          <a:xfrm>
            <a:off x="10515896" y="836431"/>
            <a:ext cx="4536512" cy="339239"/>
            <a:chOff x="5024437" y="494579"/>
            <a:chExt cx="4536512" cy="339239"/>
          </a:xfrm>
        </p:grpSpPr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63A1A478-D995-BA28-9454-9B81703176DB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Cycler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도입되면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36" name="그림 135">
              <a:extLst>
                <a:ext uri="{FF2B5EF4-FFF2-40B4-BE49-F238E27FC236}">
                  <a16:creationId xmlns:a16="http://schemas.microsoft.com/office/drawing/2014/main" id="{E5306188-9A68-BA9A-9198-EC87F24C7F7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3AAD33A9-EE3B-3DA8-F790-9B88323EF984}"/>
              </a:ext>
            </a:extLst>
          </p:cNvPr>
          <p:cNvSpPr/>
          <p:nvPr/>
        </p:nvSpPr>
        <p:spPr>
          <a:xfrm>
            <a:off x="10511264" y="6423001"/>
            <a:ext cx="4519457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시험 데이터 표준화와 통합 관리체계 구축</a:t>
            </a:r>
            <a:endParaRPr lang="en-US" altLang="ko-KR" sz="1200" b="1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시험 효율 및 품질 신뢰성 강화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모니터링 및 이상 대응 역량 확보</a:t>
            </a:r>
          </a:p>
        </p:txBody>
      </p:sp>
      <p:sp>
        <p:nvSpPr>
          <p:cNvPr id="138" name="Freeform 75">
            <a:extLst>
              <a:ext uri="{FF2B5EF4-FFF2-40B4-BE49-F238E27FC236}">
                <a16:creationId xmlns:a16="http://schemas.microsoft.com/office/drawing/2014/main" id="{293721B2-2634-F1B7-3C2B-E238527CA8C6}"/>
              </a:ext>
            </a:extLst>
          </p:cNvPr>
          <p:cNvSpPr>
            <a:spLocks/>
          </p:cNvSpPr>
          <p:nvPr/>
        </p:nvSpPr>
        <p:spPr bwMode="auto">
          <a:xfrm>
            <a:off x="10792605" y="6352786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D14647C1-7FCD-8408-4C93-540C24A5CD33}"/>
              </a:ext>
            </a:extLst>
          </p:cNvPr>
          <p:cNvSpPr/>
          <p:nvPr/>
        </p:nvSpPr>
        <p:spPr>
          <a:xfrm>
            <a:off x="638551" y="1243360"/>
            <a:ext cx="4353758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u="sng" dirty="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LG CNS Battery Cycler</a:t>
            </a:r>
            <a:endParaRPr lang="en-US" sz="12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8" name="Image 0" descr="/home/claude/cycler_brochure/media/image4.png">
            <a:extLst>
              <a:ext uri="{FF2B5EF4-FFF2-40B4-BE49-F238E27FC236}">
                <a16:creationId xmlns:a16="http://schemas.microsoft.com/office/drawing/2014/main" id="{39CFC621-426D-F207-3A44-036177D417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0483" y="1517920"/>
            <a:ext cx="1718283" cy="1372800"/>
          </a:xfrm>
          <a:prstGeom prst="rect">
            <a:avLst/>
          </a:prstGeom>
        </p:spPr>
      </p:pic>
      <p:sp>
        <p:nvSpPr>
          <p:cNvPr id="9" name="Text 11">
            <a:extLst>
              <a:ext uri="{FF2B5EF4-FFF2-40B4-BE49-F238E27FC236}">
                <a16:creationId xmlns:a16="http://schemas.microsoft.com/office/drawing/2014/main" id="{DC866F1B-393B-C95B-6C30-0F43E497EAAC}"/>
              </a:ext>
            </a:extLst>
          </p:cNvPr>
          <p:cNvSpPr/>
          <p:nvPr/>
        </p:nvSpPr>
        <p:spPr>
          <a:xfrm>
            <a:off x="661771" y="3011160"/>
            <a:ext cx="278640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13" b="1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1</a:t>
            </a:r>
            <a:endParaRPr lang="en-US" sz="1213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18D6E30-424E-7768-3652-AF8EBB8E81C7}"/>
              </a:ext>
            </a:extLst>
          </p:cNvPr>
          <p:cNvGrpSpPr/>
          <p:nvPr/>
        </p:nvGrpSpPr>
        <p:grpSpPr>
          <a:xfrm>
            <a:off x="778490" y="3007885"/>
            <a:ext cx="4150611" cy="411257"/>
            <a:chOff x="-3925552" y="4708592"/>
            <a:chExt cx="3780318" cy="411257"/>
          </a:xfrm>
        </p:grpSpPr>
        <p:sp>
          <p:nvSpPr>
            <p:cNvPr id="11" name="AutoShape 5">
              <a:extLst>
                <a:ext uri="{FF2B5EF4-FFF2-40B4-BE49-F238E27FC236}">
                  <a16:creationId xmlns:a16="http://schemas.microsoft.com/office/drawing/2014/main" id="{FAE6ED04-01D5-C397-8A93-609335F848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고속</a:t>
              </a: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·</a:t>
              </a:r>
              <a:r>
                <a:rPr kumimoji="1" lang="ko-KR" altLang="en-US" sz="1200" b="1" kern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고정밀</a:t>
              </a: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 시험 성능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3477D3E-3B00-7F2A-6624-C97EFE482EA9}"/>
                </a:ext>
              </a:extLst>
            </p:cNvPr>
            <p:cNvSpPr/>
            <p:nvPr/>
          </p:nvSpPr>
          <p:spPr bwMode="auto">
            <a:xfrm>
              <a:off x="-3925552" y="4754266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3" name="AutoShape 5">
              <a:extLst>
                <a:ext uri="{FF2B5EF4-FFF2-40B4-BE49-F238E27FC236}">
                  <a16:creationId xmlns:a16="http://schemas.microsoft.com/office/drawing/2014/main" id="{37C03CC5-8A52-6447-A728-74A339916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4708592"/>
              <a:ext cx="2337473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최소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1ms Data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저장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·Rising Time,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최대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1200A·500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만 전류패턴으로 정밀 시험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86B73B89-8ABA-B010-94FB-6800294E4E06}"/>
              </a:ext>
            </a:extLst>
          </p:cNvPr>
          <p:cNvGrpSpPr/>
          <p:nvPr/>
        </p:nvGrpSpPr>
        <p:grpSpPr>
          <a:xfrm>
            <a:off x="778490" y="3556644"/>
            <a:ext cx="4281503" cy="749812"/>
            <a:chOff x="-3925553" y="5734831"/>
            <a:chExt cx="3899533" cy="749812"/>
          </a:xfrm>
        </p:grpSpPr>
        <p:sp>
          <p:nvSpPr>
            <p:cNvPr id="15" name="AutoShape 5">
              <a:extLst>
                <a:ext uri="{FF2B5EF4-FFF2-40B4-BE49-F238E27FC236}">
                  <a16:creationId xmlns:a16="http://schemas.microsoft.com/office/drawing/2014/main" id="{14117E9C-021D-FF18-F9DA-EF1CC70AC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5734831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유연한 </a:t>
              </a:r>
              <a:r>
                <a:rPr lang="en-US" altLang="ko-KR" sz="12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설비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 </a:t>
              </a:r>
              <a:r>
                <a:rPr lang="en-US" altLang="ko-KR" sz="12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구성</a:t>
              </a:r>
              <a:endParaRPr kumimoji="1" lang="en-US" altLang="ko-KR" sz="1200" b="1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BC7F915C-FAE0-19D8-C623-AB88C48B9E91}"/>
                </a:ext>
              </a:extLst>
            </p:cNvPr>
            <p:cNvSpPr/>
            <p:nvPr/>
          </p:nvSpPr>
          <p:spPr bwMode="auto">
            <a:xfrm>
              <a:off x="-3925553" y="5780505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7" name="AutoShape 5">
              <a:extLst>
                <a:ext uri="{FF2B5EF4-FFF2-40B4-BE49-F238E27FC236}">
                  <a16:creationId xmlns:a16="http://schemas.microsoft.com/office/drawing/2014/main" id="{667BB415-F68B-C660-54A1-FEBB04988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5734831"/>
              <a:ext cx="2456687" cy="7498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All-in-one/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분리형 선택 및 챔버 연동으로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Cell/Pack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및 다양한 </a:t>
              </a:r>
              <a:r>
                <a:rPr kumimoji="1" lang="ko-KR" altLang="en-US" sz="1100" kern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폼팩터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대응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Power Block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확장형으로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50A – 2000A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까지 유연하게 제작 </a:t>
              </a:r>
              <a:r>
                <a:rPr kumimoji="1" lang="ko-KR" altLang="en-US" sz="1100" kern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남품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가능 함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088E4E31-B9BA-B98D-D05D-FFDDA506C85E}"/>
              </a:ext>
            </a:extLst>
          </p:cNvPr>
          <p:cNvGrpSpPr/>
          <p:nvPr/>
        </p:nvGrpSpPr>
        <p:grpSpPr>
          <a:xfrm>
            <a:off x="778607" y="4443033"/>
            <a:ext cx="4311724" cy="442035"/>
            <a:chOff x="-3925447" y="6542428"/>
            <a:chExt cx="3927060" cy="442035"/>
          </a:xfrm>
        </p:grpSpPr>
        <p:sp>
          <p:nvSpPr>
            <p:cNvPr id="19" name="AutoShape 5">
              <a:extLst>
                <a:ext uri="{FF2B5EF4-FFF2-40B4-BE49-F238E27FC236}">
                  <a16:creationId xmlns:a16="http://schemas.microsoft.com/office/drawing/2014/main" id="{C84DFC28-91CD-FCA8-AA5C-58A3817DC9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6542428"/>
              <a:ext cx="1427519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검증된 기술</a:t>
              </a: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/</a:t>
              </a: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가격 경쟁력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66A35879-DA53-55DE-0CA4-513BC3B4A6C7}"/>
                </a:ext>
              </a:extLst>
            </p:cNvPr>
            <p:cNvSpPr/>
            <p:nvPr/>
          </p:nvSpPr>
          <p:spPr bwMode="auto">
            <a:xfrm>
              <a:off x="-3925447" y="6588102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21" name="AutoShape 5">
              <a:extLst>
                <a:ext uri="{FF2B5EF4-FFF2-40B4-BE49-F238E27FC236}">
                  <a16:creationId xmlns:a16="http://schemas.microsoft.com/office/drawing/2014/main" id="{C4601631-1A64-97FE-D22E-A9466E244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8" y="6542428"/>
              <a:ext cx="2484321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경쟁사 대비 가격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20%↓,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설비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Size 30%↓, Pulse Mode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최대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48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채널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60" name="Shape 27">
            <a:extLst>
              <a:ext uri="{FF2B5EF4-FFF2-40B4-BE49-F238E27FC236}">
                <a16:creationId xmlns:a16="http://schemas.microsoft.com/office/drawing/2014/main" id="{5AF3BB74-D578-3E78-385E-CDB33E8C9743}"/>
              </a:ext>
            </a:extLst>
          </p:cNvPr>
          <p:cNvSpPr/>
          <p:nvPr/>
        </p:nvSpPr>
        <p:spPr>
          <a:xfrm>
            <a:off x="5561200" y="1220482"/>
            <a:ext cx="835921" cy="200640"/>
          </a:xfrm>
          <a:prstGeom prst="roundRect">
            <a:avLst>
              <a:gd name="adj" fmla="val 15789"/>
            </a:avLst>
          </a:prstGeom>
          <a:solidFill>
            <a:schemeClr val="bg1">
              <a:lumMod val="85000"/>
            </a:schemeClr>
          </a:solidFill>
          <a:ln/>
        </p:spPr>
        <p:txBody>
          <a:bodyPr anchor="ctr"/>
          <a:lstStyle/>
          <a:p>
            <a:pPr algn="ctr"/>
            <a:r>
              <a:rPr lang="en-US" altLang="ko-KR" sz="10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기본기능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aphicFrame>
        <p:nvGraphicFramePr>
          <p:cNvPr id="62" name="Table 0">
            <a:extLst>
              <a:ext uri="{FF2B5EF4-FFF2-40B4-BE49-F238E27FC236}">
                <a16:creationId xmlns:a16="http://schemas.microsoft.com/office/drawing/2014/main" id="{50F6877C-79B2-BDCA-A0A5-6AE113B1BD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270105"/>
              </p:ext>
            </p:extLst>
          </p:nvPr>
        </p:nvGraphicFramePr>
        <p:xfrm>
          <a:off x="5561200" y="1460743"/>
          <a:ext cx="4353756" cy="1400640"/>
        </p:xfrm>
        <a:graphic>
          <a:graphicData uri="http://schemas.openxmlformats.org/drawingml/2006/table">
            <a:tbl>
              <a:tblPr/>
              <a:tblGrid>
                <a:gridCol w="1088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8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8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8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2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 err="1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레시피</a:t>
                      </a:r>
                      <a:r>
                        <a:rPr lang="en-US" sz="900" b="1" dirty="0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 </a:t>
                      </a:r>
                      <a:r>
                        <a:rPr lang="en-US" sz="900" b="1" dirty="0" err="1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관리</a:t>
                      </a:r>
                      <a:endParaRPr lang="en-US" sz="90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시험 실행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이상감지/알람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통합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Monitoring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AI </a:t>
                      </a:r>
                      <a:r>
                        <a:rPr lang="en-US" sz="900" dirty="0" err="1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레시피</a:t>
                      </a:r>
                      <a:r>
                        <a:rPr lang="en-US" sz="900" dirty="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 </a:t>
                      </a:r>
                      <a:r>
                        <a:rPr lang="en-US" sz="900" dirty="0" err="1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작성</a:t>
                      </a:r>
                      <a:endParaRPr lang="en-US" sz="90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충방전 실행 /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Pulse Formation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셀 상태분석 /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임계치 판정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채널·챔버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현황 통합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2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품질 관리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데이터 관리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 err="1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기준</a:t>
                      </a:r>
                      <a:r>
                        <a:rPr lang="en-US" sz="900" b="1" dirty="0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 </a:t>
                      </a:r>
                      <a:r>
                        <a:rPr lang="en-US" sz="900" b="1" dirty="0" err="1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정보</a:t>
                      </a:r>
                      <a:endParaRPr lang="en-US" sz="90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>
                          <a:solidFill>
                            <a:srgbClr val="13233F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리포트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셀 검사·판정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Raw Data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저장(1ms)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설비/레시피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기준정보</a:t>
                      </a:r>
                      <a:endParaRPr lang="en-US" sz="90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 err="1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맞춤</a:t>
                      </a:r>
                      <a:r>
                        <a:rPr lang="en-US" sz="900" dirty="0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 Format</a:t>
                      </a:r>
                      <a:endParaRPr lang="en-US" sz="90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 err="1">
                          <a:solidFill>
                            <a:srgbClr val="444444"/>
                          </a:solidFill>
                          <a:latin typeface="Arial Narrow" panose="020B0606020202030204" pitchFamily="34" charset="0"/>
                          <a:ea typeface="LG스마트체 Regular" panose="020B0600000101010101" pitchFamily="50" charset="-127"/>
                          <a:cs typeface="Malgun Gothic" pitchFamily="34" charset="-120"/>
                        </a:rPr>
                        <a:t>추출</a:t>
                      </a:r>
                      <a:endParaRPr lang="en-US" sz="900" dirty="0">
                        <a:latin typeface="Arial Narrow" panose="020B0606020202030204" pitchFamily="34" charset="0"/>
                        <a:ea typeface="LG스마트체 Regular" panose="020B0600000101010101" pitchFamily="50" charset="-127"/>
                        <a:cs typeface="Malgun Gothic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3" name="Shape 29">
            <a:extLst>
              <a:ext uri="{FF2B5EF4-FFF2-40B4-BE49-F238E27FC236}">
                <a16:creationId xmlns:a16="http://schemas.microsoft.com/office/drawing/2014/main" id="{151E210D-6DDA-28D4-AF75-82E696EC7887}"/>
              </a:ext>
            </a:extLst>
          </p:cNvPr>
          <p:cNvSpPr/>
          <p:nvPr/>
        </p:nvSpPr>
        <p:spPr>
          <a:xfrm>
            <a:off x="5561200" y="2969919"/>
            <a:ext cx="835921" cy="200640"/>
          </a:xfrm>
          <a:prstGeom prst="roundRect">
            <a:avLst>
              <a:gd name="adj" fmla="val 15789"/>
            </a:avLst>
          </a:prstGeom>
          <a:solidFill>
            <a:srgbClr val="1F3864"/>
          </a:solidFill>
          <a:ln/>
        </p:spPr>
        <p:txBody>
          <a:bodyPr anchor="ctr"/>
          <a:lstStyle/>
          <a:p>
            <a:pPr algn="ctr"/>
            <a:r>
              <a:rPr lang="en-US" altLang="ko-KR" sz="900" err="1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추가기능</a:t>
            </a:r>
            <a:endParaRPr lang="en-US" altLang="ko-KR" sz="9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4" name="Text 30">
            <a:extLst>
              <a:ext uri="{FF2B5EF4-FFF2-40B4-BE49-F238E27FC236}">
                <a16:creationId xmlns:a16="http://schemas.microsoft.com/office/drawing/2014/main" id="{9D34C9E8-F34D-3FAF-290F-0F2BCD1FD04D}"/>
              </a:ext>
            </a:extLst>
          </p:cNvPr>
          <p:cNvSpPr/>
          <p:nvPr/>
        </p:nvSpPr>
        <p:spPr>
          <a:xfrm>
            <a:off x="5561200" y="2969919"/>
            <a:ext cx="835921" cy="200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0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56" name="그룹 255">
            <a:extLst>
              <a:ext uri="{FF2B5EF4-FFF2-40B4-BE49-F238E27FC236}">
                <a16:creationId xmlns:a16="http://schemas.microsoft.com/office/drawing/2014/main" id="{BD5D2D16-8C7C-7981-F80B-79D3277E3C88}"/>
              </a:ext>
            </a:extLst>
          </p:cNvPr>
          <p:cNvGrpSpPr/>
          <p:nvPr/>
        </p:nvGrpSpPr>
        <p:grpSpPr>
          <a:xfrm>
            <a:off x="5561200" y="3223359"/>
            <a:ext cx="4353758" cy="422400"/>
            <a:chOff x="5561200" y="3318200"/>
            <a:chExt cx="4353758" cy="422400"/>
          </a:xfrm>
        </p:grpSpPr>
        <p:sp>
          <p:nvSpPr>
            <p:cNvPr id="65" name="Shape 31">
              <a:extLst>
                <a:ext uri="{FF2B5EF4-FFF2-40B4-BE49-F238E27FC236}">
                  <a16:creationId xmlns:a16="http://schemas.microsoft.com/office/drawing/2014/main" id="{FE4C5E38-5E12-A6C3-9734-0E2B3B23345D}"/>
                </a:ext>
              </a:extLst>
            </p:cNvPr>
            <p:cNvSpPr/>
            <p:nvPr/>
          </p:nvSpPr>
          <p:spPr>
            <a:xfrm>
              <a:off x="5561200" y="3318200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6" name="Text 32">
              <a:extLst>
                <a:ext uri="{FF2B5EF4-FFF2-40B4-BE49-F238E27FC236}">
                  <a16:creationId xmlns:a16="http://schemas.microsoft.com/office/drawing/2014/main" id="{51B5BC44-3CD7-D19C-2AD0-CDD71EEC962C}"/>
                </a:ext>
              </a:extLst>
            </p:cNvPr>
            <p:cNvSpPr/>
            <p:nvPr/>
          </p:nvSpPr>
          <p:spPr>
            <a:xfrm>
              <a:off x="5561200" y="3318200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AI </a:t>
              </a:r>
              <a:r>
                <a:rPr lang="en-US" sz="800" b="1" err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레시피</a:t>
              </a:r>
              <a:endParaRPr lang="en-US" sz="800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en-US" sz="800" b="1" err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최적화</a:t>
              </a:r>
              <a:endParaRPr lang="en-US" sz="800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7" name="Shape 33">
              <a:extLst>
                <a:ext uri="{FF2B5EF4-FFF2-40B4-BE49-F238E27FC236}">
                  <a16:creationId xmlns:a16="http://schemas.microsoft.com/office/drawing/2014/main" id="{985C274B-BB1C-CCFD-60FA-7E425FA728BE}"/>
                </a:ext>
              </a:extLst>
            </p:cNvPr>
            <p:cNvSpPr/>
            <p:nvPr/>
          </p:nvSpPr>
          <p:spPr>
            <a:xfrm>
              <a:off x="6669957" y="3318200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8" name="Text 34">
              <a:extLst>
                <a:ext uri="{FF2B5EF4-FFF2-40B4-BE49-F238E27FC236}">
                  <a16:creationId xmlns:a16="http://schemas.microsoft.com/office/drawing/2014/main" id="{278EA133-AF6E-84E4-70B0-9E9F5ED737DF}"/>
                </a:ext>
              </a:extLst>
            </p:cNvPr>
            <p:cNvSpPr/>
            <p:nvPr/>
          </p:nvSpPr>
          <p:spPr>
            <a:xfrm>
              <a:off x="6669957" y="3318200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채널</a:t>
              </a: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 </a:t>
              </a:r>
              <a:r>
                <a:rPr lang="en-US" sz="8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통합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모니터링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9" name="Shape 35">
              <a:extLst>
                <a:ext uri="{FF2B5EF4-FFF2-40B4-BE49-F238E27FC236}">
                  <a16:creationId xmlns:a16="http://schemas.microsoft.com/office/drawing/2014/main" id="{B07E2BDD-7B4C-B16F-836D-60A2087CEC55}"/>
                </a:ext>
              </a:extLst>
            </p:cNvPr>
            <p:cNvSpPr/>
            <p:nvPr/>
          </p:nvSpPr>
          <p:spPr>
            <a:xfrm>
              <a:off x="7778714" y="3318200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0" name="Text 36">
              <a:extLst>
                <a:ext uri="{FF2B5EF4-FFF2-40B4-BE49-F238E27FC236}">
                  <a16:creationId xmlns:a16="http://schemas.microsoft.com/office/drawing/2014/main" id="{095B6011-20F9-4CFD-3CDA-A4CA4C1ED2ED}"/>
                </a:ext>
              </a:extLst>
            </p:cNvPr>
            <p:cNvSpPr/>
            <p:nvPr/>
          </p:nvSpPr>
          <p:spPr>
            <a:xfrm>
              <a:off x="7778714" y="3318200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셀 이상감지</a:t>
              </a:r>
            </a:p>
            <a:p>
              <a:pPr algn="ctr"/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 알람</a:t>
              </a:r>
            </a:p>
          </p:txBody>
        </p:sp>
        <p:sp>
          <p:nvSpPr>
            <p:cNvPr id="71" name="Shape 37">
              <a:extLst>
                <a:ext uri="{FF2B5EF4-FFF2-40B4-BE49-F238E27FC236}">
                  <a16:creationId xmlns:a16="http://schemas.microsoft.com/office/drawing/2014/main" id="{536F4393-4F7A-D146-4C17-88B7773F4AA3}"/>
                </a:ext>
              </a:extLst>
            </p:cNvPr>
            <p:cNvSpPr/>
            <p:nvPr/>
          </p:nvSpPr>
          <p:spPr>
            <a:xfrm>
              <a:off x="8887471" y="3318200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2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4" name="Text 38">
              <a:extLst>
                <a:ext uri="{FF2B5EF4-FFF2-40B4-BE49-F238E27FC236}">
                  <a16:creationId xmlns:a16="http://schemas.microsoft.com/office/drawing/2014/main" id="{AAB1F6B5-2FE5-F5D3-5128-D970693ADD5F}"/>
                </a:ext>
              </a:extLst>
            </p:cNvPr>
            <p:cNvSpPr/>
            <p:nvPr/>
          </p:nvSpPr>
          <p:spPr>
            <a:xfrm>
              <a:off x="8887471" y="3318200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Active Temp</a:t>
              </a:r>
            </a:p>
            <a:p>
              <a:pPr algn="ctr"/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Control(HW)</a:t>
              </a:r>
            </a:p>
          </p:txBody>
        </p:sp>
      </p:grpSp>
      <p:sp>
        <p:nvSpPr>
          <p:cNvPr id="75" name="Text 39">
            <a:extLst>
              <a:ext uri="{FF2B5EF4-FFF2-40B4-BE49-F238E27FC236}">
                <a16:creationId xmlns:a16="http://schemas.microsoft.com/office/drawing/2014/main" id="{B8BC0632-0960-40CC-7639-19AEE57B321F}"/>
              </a:ext>
            </a:extLst>
          </p:cNvPr>
          <p:cNvSpPr/>
          <p:nvPr/>
        </p:nvSpPr>
        <p:spPr>
          <a:xfrm>
            <a:off x="5561200" y="3693662"/>
            <a:ext cx="4353758" cy="1224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>
              <a:lnSpc>
                <a:spcPct val="150000"/>
              </a:lnSpc>
            </a:pPr>
            <a:r>
              <a:rPr 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Cycler </a:t>
            </a:r>
            <a:r>
              <a:rPr lang="en-US" sz="1097" b="1" u="sng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주요</a:t>
            </a:r>
            <a:r>
              <a:rPr 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기</a:t>
            </a:r>
            <a:r>
              <a:rPr lang="ko-KR" alt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능</a:t>
            </a:r>
            <a:endParaRPr lang="en-US" altLang="ko-KR" sz="1097" b="1" u="sng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 algn="l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AI </a:t>
            </a:r>
            <a:r>
              <a:rPr lang="en-US" sz="1000" b="1" err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충방전</a:t>
            </a:r>
            <a:r>
              <a:rPr 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b="1" err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레시피</a:t>
            </a:r>
            <a:r>
              <a:rPr lang="en-US" sz="10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자동생성·동적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BMS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제어로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시험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신뢰성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강화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
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채널·챔버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b="1" err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통합</a:t>
            </a:r>
            <a:r>
              <a:rPr 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b="1" err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모니터링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체계로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실시간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원격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관제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
셀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이상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감지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및 </a:t>
            </a:r>
            <a:r>
              <a:rPr lang="en-US" sz="1000" b="1" err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선제</a:t>
            </a:r>
            <a:r>
              <a:rPr 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b="1" err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알람</a:t>
            </a:r>
            <a:r>
              <a:rPr lang="en-US" sz="10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으로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위험상황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즉시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대응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
</a:t>
            </a:r>
            <a:r>
              <a:rPr lang="en-US" sz="1000" b="1" err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차별화된</a:t>
            </a:r>
            <a:r>
              <a:rPr 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H/W</a:t>
            </a:r>
            <a:r>
              <a:rPr lang="en-US" sz="10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기반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시험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재현성·정밀도</a:t>
            </a:r>
            <a:r>
              <a:rPr 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000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확보</a:t>
            </a:r>
            <a:endParaRPr lang="en-US" sz="1097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57" name="그룹 256">
            <a:extLst>
              <a:ext uri="{FF2B5EF4-FFF2-40B4-BE49-F238E27FC236}">
                <a16:creationId xmlns:a16="http://schemas.microsoft.com/office/drawing/2014/main" id="{34A4FCBB-AC04-570B-56EA-EC4EC50E1BB8}"/>
              </a:ext>
            </a:extLst>
          </p:cNvPr>
          <p:cNvGrpSpPr/>
          <p:nvPr/>
        </p:nvGrpSpPr>
        <p:grpSpPr>
          <a:xfrm>
            <a:off x="5561200" y="5025498"/>
            <a:ext cx="4353757" cy="253440"/>
            <a:chOff x="5561200" y="5069915"/>
            <a:chExt cx="4353757" cy="253440"/>
          </a:xfrm>
        </p:grpSpPr>
        <p:sp>
          <p:nvSpPr>
            <p:cNvPr id="76" name="Shape 40">
              <a:extLst>
                <a:ext uri="{FF2B5EF4-FFF2-40B4-BE49-F238E27FC236}">
                  <a16:creationId xmlns:a16="http://schemas.microsoft.com/office/drawing/2014/main" id="{8567CDE6-59FB-49E5-0EFA-662E764D1634}"/>
                </a:ext>
              </a:extLst>
            </p:cNvPr>
            <p:cNvSpPr/>
            <p:nvPr/>
          </p:nvSpPr>
          <p:spPr>
            <a:xfrm>
              <a:off x="5561200" y="5069915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8FA8C8"/>
            </a:solidFill>
            <a:ln/>
          </p:spPr>
          <p:txBody>
            <a:bodyPr/>
            <a:lstStyle/>
            <a:p>
              <a:endParaRPr lang="ko-KR" altLang="en-US" sz="16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7" name="Text 41">
              <a:extLst>
                <a:ext uri="{FF2B5EF4-FFF2-40B4-BE49-F238E27FC236}">
                  <a16:creationId xmlns:a16="http://schemas.microsoft.com/office/drawing/2014/main" id="{34192E1B-F7DA-7C38-295B-C0F035AE133F}"/>
                </a:ext>
              </a:extLst>
            </p:cNvPr>
            <p:cNvSpPr/>
            <p:nvPr/>
          </p:nvSpPr>
          <p:spPr>
            <a:xfrm>
              <a:off x="5561200" y="5069915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Recipe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8" name="Shape 42">
              <a:extLst>
                <a:ext uri="{FF2B5EF4-FFF2-40B4-BE49-F238E27FC236}">
                  <a16:creationId xmlns:a16="http://schemas.microsoft.com/office/drawing/2014/main" id="{AB22D377-5E2B-C654-431C-5072BB6BBA6D}"/>
                </a:ext>
              </a:extLst>
            </p:cNvPr>
            <p:cNvSpPr/>
            <p:nvPr/>
          </p:nvSpPr>
          <p:spPr>
            <a:xfrm>
              <a:off x="6443561" y="5069915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6FA8A6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9" name="Text 43">
              <a:extLst>
                <a:ext uri="{FF2B5EF4-FFF2-40B4-BE49-F238E27FC236}">
                  <a16:creationId xmlns:a16="http://schemas.microsoft.com/office/drawing/2014/main" id="{EF01DD71-9FEE-BDAD-492B-28BF28BBFDEC}"/>
                </a:ext>
              </a:extLst>
            </p:cNvPr>
            <p:cNvSpPr/>
            <p:nvPr/>
          </p:nvSpPr>
          <p:spPr>
            <a:xfrm>
              <a:off x="6443561" y="5069915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시험준비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16" name="Shape 44">
              <a:extLst>
                <a:ext uri="{FF2B5EF4-FFF2-40B4-BE49-F238E27FC236}">
                  <a16:creationId xmlns:a16="http://schemas.microsoft.com/office/drawing/2014/main" id="{66710590-A655-36E2-2FDD-8900E1DCF5F1}"/>
                </a:ext>
              </a:extLst>
            </p:cNvPr>
            <p:cNvSpPr/>
            <p:nvPr/>
          </p:nvSpPr>
          <p:spPr>
            <a:xfrm>
              <a:off x="7325923" y="5069915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4C8DA6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8" name="Text 45">
              <a:extLst>
                <a:ext uri="{FF2B5EF4-FFF2-40B4-BE49-F238E27FC236}">
                  <a16:creationId xmlns:a16="http://schemas.microsoft.com/office/drawing/2014/main" id="{107ADBEE-2226-8ECE-19C8-46FACFC8FDB6}"/>
                </a:ext>
              </a:extLst>
            </p:cNvPr>
            <p:cNvSpPr/>
            <p:nvPr/>
          </p:nvSpPr>
          <p:spPr>
            <a:xfrm>
              <a:off x="7325923" y="5069915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시험실행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9" name="Shape 46">
              <a:extLst>
                <a:ext uri="{FF2B5EF4-FFF2-40B4-BE49-F238E27FC236}">
                  <a16:creationId xmlns:a16="http://schemas.microsoft.com/office/drawing/2014/main" id="{BA887158-8212-1FC0-A3ED-4547F19CEBF9}"/>
                </a:ext>
              </a:extLst>
            </p:cNvPr>
            <p:cNvSpPr/>
            <p:nvPr/>
          </p:nvSpPr>
          <p:spPr>
            <a:xfrm>
              <a:off x="8208284" y="5069915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355C8C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0" name="Text 47">
              <a:extLst>
                <a:ext uri="{FF2B5EF4-FFF2-40B4-BE49-F238E27FC236}">
                  <a16:creationId xmlns:a16="http://schemas.microsoft.com/office/drawing/2014/main" id="{453A9957-558C-FF9B-E017-31C4F6742931}"/>
                </a:ext>
              </a:extLst>
            </p:cNvPr>
            <p:cNvSpPr/>
            <p:nvPr/>
          </p:nvSpPr>
          <p:spPr>
            <a:xfrm>
              <a:off x="8208284" y="5069915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품질관리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1" name="Shape 48">
              <a:extLst>
                <a:ext uri="{FF2B5EF4-FFF2-40B4-BE49-F238E27FC236}">
                  <a16:creationId xmlns:a16="http://schemas.microsoft.com/office/drawing/2014/main" id="{7B8F2DA5-2312-74E1-00FC-06F702A90A30}"/>
                </a:ext>
              </a:extLst>
            </p:cNvPr>
            <p:cNvSpPr/>
            <p:nvPr/>
          </p:nvSpPr>
          <p:spPr>
            <a:xfrm>
              <a:off x="9090646" y="5069915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2" name="Text 49">
              <a:extLst>
                <a:ext uri="{FF2B5EF4-FFF2-40B4-BE49-F238E27FC236}">
                  <a16:creationId xmlns:a16="http://schemas.microsoft.com/office/drawing/2014/main" id="{0B0F3AB4-1D29-E23F-74CE-59A3599D7D10}"/>
                </a:ext>
              </a:extLst>
            </p:cNvPr>
            <p:cNvSpPr/>
            <p:nvPr/>
          </p:nvSpPr>
          <p:spPr>
            <a:xfrm>
              <a:off x="9090646" y="5069915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이상감지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95" name="그룹 194">
            <a:extLst>
              <a:ext uri="{FF2B5EF4-FFF2-40B4-BE49-F238E27FC236}">
                <a16:creationId xmlns:a16="http://schemas.microsoft.com/office/drawing/2014/main" id="{D0565078-B179-AD46-2CB8-1484622BE67C}"/>
              </a:ext>
            </a:extLst>
          </p:cNvPr>
          <p:cNvGrpSpPr/>
          <p:nvPr/>
        </p:nvGrpSpPr>
        <p:grpSpPr>
          <a:xfrm>
            <a:off x="10630064" y="1506250"/>
            <a:ext cx="325081" cy="324000"/>
            <a:chOff x="10507068" y="1695177"/>
            <a:chExt cx="325081" cy="324000"/>
          </a:xfrm>
        </p:grpSpPr>
        <p:sp>
          <p:nvSpPr>
            <p:cNvPr id="196" name="Shape 68">
              <a:extLst>
                <a:ext uri="{FF2B5EF4-FFF2-40B4-BE49-F238E27FC236}">
                  <a16:creationId xmlns:a16="http://schemas.microsoft.com/office/drawing/2014/main" id="{E32077A9-53E9-99C7-8527-DCF9B4C8B66C}"/>
                </a:ext>
              </a:extLst>
            </p:cNvPr>
            <p:cNvSpPr/>
            <p:nvPr/>
          </p:nvSpPr>
          <p:spPr>
            <a:xfrm>
              <a:off x="10507068" y="1695177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7" name="Text 69">
              <a:extLst>
                <a:ext uri="{FF2B5EF4-FFF2-40B4-BE49-F238E27FC236}">
                  <a16:creationId xmlns:a16="http://schemas.microsoft.com/office/drawing/2014/main" id="{7B7C9438-0A89-1106-8E36-0B7EC0B33B96}"/>
                </a:ext>
              </a:extLst>
            </p:cNvPr>
            <p:cNvSpPr/>
            <p:nvPr/>
          </p:nvSpPr>
          <p:spPr>
            <a:xfrm>
              <a:off x="10507068" y="1710720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⚡</a:t>
              </a:r>
              <a:endParaRPr lang="en-US" sz="115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98" name="Text 70">
            <a:extLst>
              <a:ext uri="{FF2B5EF4-FFF2-40B4-BE49-F238E27FC236}">
                <a16:creationId xmlns:a16="http://schemas.microsoft.com/office/drawing/2014/main" id="{C5192801-5693-8241-8B70-C5E39C15E70B}"/>
              </a:ext>
            </a:extLst>
          </p:cNvPr>
          <p:cNvSpPr/>
          <p:nvPr/>
        </p:nvSpPr>
        <p:spPr>
          <a:xfrm>
            <a:off x="11048025" y="1432330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시험 효율 향상</a:t>
            </a:r>
            <a:r>
              <a:rPr lang="en-US" sz="1155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
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Pulse Mode(최대 48Ch)와 고속 데이터처리(1ms)로 시험시간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단축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및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처리용량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확대,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활성화공정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시간 최대 50%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절감</a:t>
            </a:r>
            <a:endParaRPr kumimoji="1" lang="en-US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grpSp>
        <p:nvGrpSpPr>
          <p:cNvPr id="199" name="그룹 198">
            <a:extLst>
              <a:ext uri="{FF2B5EF4-FFF2-40B4-BE49-F238E27FC236}">
                <a16:creationId xmlns:a16="http://schemas.microsoft.com/office/drawing/2014/main" id="{B1713BA4-4D21-3537-2452-E656118F92C0}"/>
              </a:ext>
            </a:extLst>
          </p:cNvPr>
          <p:cNvGrpSpPr/>
          <p:nvPr/>
        </p:nvGrpSpPr>
        <p:grpSpPr>
          <a:xfrm>
            <a:off x="10630064" y="2415783"/>
            <a:ext cx="325081" cy="324000"/>
            <a:chOff x="10507068" y="2777280"/>
            <a:chExt cx="325081" cy="324000"/>
          </a:xfrm>
        </p:grpSpPr>
        <p:sp>
          <p:nvSpPr>
            <p:cNvPr id="200" name="Shape 71">
              <a:extLst>
                <a:ext uri="{FF2B5EF4-FFF2-40B4-BE49-F238E27FC236}">
                  <a16:creationId xmlns:a16="http://schemas.microsoft.com/office/drawing/2014/main" id="{DE762CFE-E9D5-1148-5B06-EE197231E405}"/>
                </a:ext>
              </a:extLst>
            </p:cNvPr>
            <p:cNvSpPr/>
            <p:nvPr/>
          </p:nvSpPr>
          <p:spPr>
            <a:xfrm>
              <a:off x="10507068" y="277728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1" name="Text 72">
              <a:extLst>
                <a:ext uri="{FF2B5EF4-FFF2-40B4-BE49-F238E27FC236}">
                  <a16:creationId xmlns:a16="http://schemas.microsoft.com/office/drawing/2014/main" id="{AA30CE3E-17D0-8624-BE66-22B398E8D639}"/>
                </a:ext>
              </a:extLst>
            </p:cNvPr>
            <p:cNvSpPr/>
            <p:nvPr/>
          </p:nvSpPr>
          <p:spPr>
            <a:xfrm>
              <a:off x="10507068" y="2780455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✔</a:t>
              </a:r>
              <a:endParaRPr lang="en-US" sz="115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202" name="Text 73">
            <a:extLst>
              <a:ext uri="{FF2B5EF4-FFF2-40B4-BE49-F238E27FC236}">
                <a16:creationId xmlns:a16="http://schemas.microsoft.com/office/drawing/2014/main" id="{91E36AA8-765E-8634-5070-001EB0BCC4DC}"/>
              </a:ext>
            </a:extLst>
          </p:cNvPr>
          <p:cNvSpPr/>
          <p:nvPr/>
        </p:nvSpPr>
        <p:spPr>
          <a:xfrm>
            <a:off x="11048025" y="2308737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품질 · 안전성 강화</a:t>
            </a:r>
            <a:r>
              <a:rPr lang="en-US" sz="1155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
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AI 기반 셀 이상 감지와 정밀 온도제어로 시험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신뢰성과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안전성을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높이고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위험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상황에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선제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대응</a:t>
            </a:r>
            <a:endParaRPr kumimoji="1" lang="en-US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grpSp>
        <p:nvGrpSpPr>
          <p:cNvPr id="203" name="그룹 202">
            <a:extLst>
              <a:ext uri="{FF2B5EF4-FFF2-40B4-BE49-F238E27FC236}">
                <a16:creationId xmlns:a16="http://schemas.microsoft.com/office/drawing/2014/main" id="{5191D08C-F693-0A03-0F41-0879E127C037}"/>
              </a:ext>
            </a:extLst>
          </p:cNvPr>
          <p:cNvGrpSpPr/>
          <p:nvPr/>
        </p:nvGrpSpPr>
        <p:grpSpPr>
          <a:xfrm>
            <a:off x="10630064" y="3229521"/>
            <a:ext cx="325081" cy="324000"/>
            <a:chOff x="10507068" y="3432000"/>
            <a:chExt cx="325081" cy="324000"/>
          </a:xfrm>
        </p:grpSpPr>
        <p:sp>
          <p:nvSpPr>
            <p:cNvPr id="204" name="Shape 74">
              <a:extLst>
                <a:ext uri="{FF2B5EF4-FFF2-40B4-BE49-F238E27FC236}">
                  <a16:creationId xmlns:a16="http://schemas.microsoft.com/office/drawing/2014/main" id="{8218B6B7-89A7-D478-9865-FA7946E27ADA}"/>
                </a:ext>
              </a:extLst>
            </p:cNvPr>
            <p:cNvSpPr/>
            <p:nvPr/>
          </p:nvSpPr>
          <p:spPr>
            <a:xfrm>
              <a:off x="10507068" y="343200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5" name="Text 75">
              <a:extLst>
                <a:ext uri="{FF2B5EF4-FFF2-40B4-BE49-F238E27FC236}">
                  <a16:creationId xmlns:a16="http://schemas.microsoft.com/office/drawing/2014/main" id="{D4BEC5F1-5FC2-2911-9BC1-610CD6F6D934}"/>
                </a:ext>
              </a:extLst>
            </p:cNvPr>
            <p:cNvSpPr/>
            <p:nvPr/>
          </p:nvSpPr>
          <p:spPr>
            <a:xfrm>
              <a:off x="10507068" y="3448703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◎</a:t>
              </a:r>
              <a:endParaRPr lang="en-US" sz="115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206" name="Text 76">
            <a:extLst>
              <a:ext uri="{FF2B5EF4-FFF2-40B4-BE49-F238E27FC236}">
                <a16:creationId xmlns:a16="http://schemas.microsoft.com/office/drawing/2014/main" id="{A6BE77C6-437E-B86E-3B5C-A314EC41B6C1}"/>
              </a:ext>
            </a:extLst>
          </p:cNvPr>
          <p:cNvSpPr/>
          <p:nvPr/>
        </p:nvSpPr>
        <p:spPr>
          <a:xfrm>
            <a:off x="11048025" y="3178794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시험</a:t>
            </a: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재현성</a:t>
            </a: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확보</a:t>
            </a:r>
            <a:r>
              <a:rPr lang="en-US" sz="1155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
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Active Temperature Controlling 등 차별화된 H/W로 일관된 시험환경을 유지, Cell 수명 최대 30%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향상</a:t>
            </a:r>
            <a:endParaRPr kumimoji="1" lang="en-US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grpSp>
        <p:nvGrpSpPr>
          <p:cNvPr id="207" name="그룹 206">
            <a:extLst>
              <a:ext uri="{FF2B5EF4-FFF2-40B4-BE49-F238E27FC236}">
                <a16:creationId xmlns:a16="http://schemas.microsoft.com/office/drawing/2014/main" id="{3D8CC031-ED25-8DB7-3F29-35F71EF1E259}"/>
              </a:ext>
            </a:extLst>
          </p:cNvPr>
          <p:cNvGrpSpPr/>
          <p:nvPr/>
        </p:nvGrpSpPr>
        <p:grpSpPr>
          <a:xfrm>
            <a:off x="10630064" y="4124820"/>
            <a:ext cx="325081" cy="324000"/>
            <a:chOff x="10507068" y="4086720"/>
            <a:chExt cx="325081" cy="324000"/>
          </a:xfrm>
        </p:grpSpPr>
        <p:sp>
          <p:nvSpPr>
            <p:cNvPr id="208" name="Shape 77">
              <a:extLst>
                <a:ext uri="{FF2B5EF4-FFF2-40B4-BE49-F238E27FC236}">
                  <a16:creationId xmlns:a16="http://schemas.microsoft.com/office/drawing/2014/main" id="{A181D075-E313-BED3-71B9-DAC730263C44}"/>
                </a:ext>
              </a:extLst>
            </p:cNvPr>
            <p:cNvSpPr/>
            <p:nvPr/>
          </p:nvSpPr>
          <p:spPr>
            <a:xfrm>
              <a:off x="10507068" y="408672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9" name="Text 78">
              <a:extLst>
                <a:ext uri="{FF2B5EF4-FFF2-40B4-BE49-F238E27FC236}">
                  <a16:creationId xmlns:a16="http://schemas.microsoft.com/office/drawing/2014/main" id="{4D4F580B-C35E-B54E-27AA-A9F1D7117E34}"/>
                </a:ext>
              </a:extLst>
            </p:cNvPr>
            <p:cNvSpPr/>
            <p:nvPr/>
          </p:nvSpPr>
          <p:spPr>
            <a:xfrm>
              <a:off x="10507068" y="4096245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☷</a:t>
              </a:r>
              <a:endParaRPr lang="en-US" sz="115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210" name="Text 79">
            <a:extLst>
              <a:ext uri="{FF2B5EF4-FFF2-40B4-BE49-F238E27FC236}">
                <a16:creationId xmlns:a16="http://schemas.microsoft.com/office/drawing/2014/main" id="{8DA12BA8-70B8-F453-99F2-5AF01F2A6CB7}"/>
              </a:ext>
            </a:extLst>
          </p:cNvPr>
          <p:cNvSpPr/>
          <p:nvPr/>
        </p:nvSpPr>
        <p:spPr>
          <a:xfrm>
            <a:off x="11048025" y="4050900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데이터 활용성 확대</a:t>
            </a:r>
            <a:r>
              <a:rPr lang="en-US" sz="1155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
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Raw Data DB화를 통해 고객 맞춤 Format으로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데이터를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추출하여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ko-KR" alt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신뢰성과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활용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범위를</a:t>
            </a:r>
            <a:r>
              <a:rPr kumimoji="1" lang="en-US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sz="1100" kern="0" err="1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확대</a:t>
            </a:r>
            <a:endParaRPr kumimoji="1" lang="en-US" sz="1100" kern="0">
              <a:solidFill>
                <a:srgbClr val="231F2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grpSp>
        <p:nvGrpSpPr>
          <p:cNvPr id="211" name="그룹 210">
            <a:extLst>
              <a:ext uri="{FF2B5EF4-FFF2-40B4-BE49-F238E27FC236}">
                <a16:creationId xmlns:a16="http://schemas.microsoft.com/office/drawing/2014/main" id="{4B400201-13F3-8D54-305D-64A6C764878F}"/>
              </a:ext>
            </a:extLst>
          </p:cNvPr>
          <p:cNvGrpSpPr/>
          <p:nvPr/>
        </p:nvGrpSpPr>
        <p:grpSpPr>
          <a:xfrm>
            <a:off x="10606844" y="5031118"/>
            <a:ext cx="1404812" cy="1098000"/>
            <a:chOff x="10483848" y="4773120"/>
            <a:chExt cx="1404812" cy="1214400"/>
          </a:xfrm>
        </p:grpSpPr>
        <p:sp>
          <p:nvSpPr>
            <p:cNvPr id="212" name="Shape 80">
              <a:extLst>
                <a:ext uri="{FF2B5EF4-FFF2-40B4-BE49-F238E27FC236}">
                  <a16:creationId xmlns:a16="http://schemas.microsoft.com/office/drawing/2014/main" id="{D86AAE8E-06C4-AE80-5317-CF0C4E7A67DA}"/>
                </a:ext>
              </a:extLst>
            </p:cNvPr>
            <p:cNvSpPr/>
            <p:nvPr/>
          </p:nvSpPr>
          <p:spPr>
            <a:xfrm>
              <a:off x="10483848" y="4773120"/>
              <a:ext cx="1404812" cy="1214400"/>
            </a:xfrm>
            <a:prstGeom prst="roundRect">
              <a:avLst>
                <a:gd name="adj" fmla="val 3478"/>
              </a:avLst>
            </a:prstGeom>
            <a:solidFill>
              <a:srgbClr val="FFFFFF"/>
            </a:solidFill>
            <a:ln w="9525">
              <a:solidFill>
                <a:srgbClr val="D9D9D9"/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3" name="Text 81">
              <a:extLst>
                <a:ext uri="{FF2B5EF4-FFF2-40B4-BE49-F238E27FC236}">
                  <a16:creationId xmlns:a16="http://schemas.microsoft.com/office/drawing/2014/main" id="{782E6C48-6BB0-6BE4-38E5-EB8FED728D1D}"/>
                </a:ext>
              </a:extLst>
            </p:cNvPr>
            <p:cNvSpPr/>
            <p:nvPr/>
          </p:nvSpPr>
          <p:spPr>
            <a:xfrm>
              <a:off x="10483848" y="4836480"/>
              <a:ext cx="1404812" cy="232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24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시험 성능</a:t>
              </a:r>
              <a:endParaRPr lang="en-US" sz="924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4" name="Text 82">
              <a:extLst>
                <a:ext uri="{FF2B5EF4-FFF2-40B4-BE49-F238E27FC236}">
                  <a16:creationId xmlns:a16="http://schemas.microsoft.com/office/drawing/2014/main" id="{21342DDB-CCD8-632E-9FE2-C9D27F2A39D0}"/>
                </a:ext>
              </a:extLst>
            </p:cNvPr>
            <p:cNvSpPr/>
            <p:nvPr/>
          </p:nvSpPr>
          <p:spPr>
            <a:xfrm>
              <a:off x="10541898" y="5111040"/>
              <a:ext cx="1288712" cy="19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785">
                  <a:solidFill>
                    <a:srgbClr val="44444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Data 저장</a:t>
              </a:r>
              <a:endParaRPr lang="en-US" sz="78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5" name="Text 83">
              <a:extLst>
                <a:ext uri="{FF2B5EF4-FFF2-40B4-BE49-F238E27FC236}">
                  <a16:creationId xmlns:a16="http://schemas.microsoft.com/office/drawing/2014/main" id="{9FBA0805-0256-5D9E-8F17-100A39AE53DE}"/>
                </a:ext>
              </a:extLst>
            </p:cNvPr>
            <p:cNvSpPr/>
            <p:nvPr/>
          </p:nvSpPr>
          <p:spPr>
            <a:xfrm>
              <a:off x="10541898" y="5280000"/>
              <a:ext cx="1288712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501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100배↑</a:t>
              </a:r>
              <a:endParaRPr lang="en-US" sz="150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6" name="Text 84">
              <a:extLst>
                <a:ext uri="{FF2B5EF4-FFF2-40B4-BE49-F238E27FC236}">
                  <a16:creationId xmlns:a16="http://schemas.microsoft.com/office/drawing/2014/main" id="{9BF8E552-B64E-EDBD-9597-EEDA7574F0AD}"/>
                </a:ext>
              </a:extLst>
            </p:cNvPr>
            <p:cNvSpPr/>
            <p:nvPr/>
          </p:nvSpPr>
          <p:spPr>
            <a:xfrm>
              <a:off x="10541898" y="5554560"/>
              <a:ext cx="1288712" cy="19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785">
                  <a:solidFill>
                    <a:srgbClr val="44444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Rising Time</a:t>
              </a:r>
              <a:endParaRPr lang="en-US" sz="78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7" name="Text 85">
              <a:extLst>
                <a:ext uri="{FF2B5EF4-FFF2-40B4-BE49-F238E27FC236}">
                  <a16:creationId xmlns:a16="http://schemas.microsoft.com/office/drawing/2014/main" id="{DE51171F-A4D2-EC75-7125-3E9F219845B5}"/>
                </a:ext>
              </a:extLst>
            </p:cNvPr>
            <p:cNvSpPr/>
            <p:nvPr/>
          </p:nvSpPr>
          <p:spPr>
            <a:xfrm>
              <a:off x="10541898" y="5723520"/>
              <a:ext cx="1288712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501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10배↑</a:t>
              </a:r>
              <a:endParaRPr lang="en-US" sz="150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18" name="그룹 217">
            <a:extLst>
              <a:ext uri="{FF2B5EF4-FFF2-40B4-BE49-F238E27FC236}">
                <a16:creationId xmlns:a16="http://schemas.microsoft.com/office/drawing/2014/main" id="{3BDF7243-3B90-0662-F188-B5F8CD7134E1}"/>
              </a:ext>
            </a:extLst>
          </p:cNvPr>
          <p:cNvGrpSpPr/>
          <p:nvPr/>
        </p:nvGrpSpPr>
        <p:grpSpPr>
          <a:xfrm>
            <a:off x="12081317" y="5041680"/>
            <a:ext cx="1404812" cy="1098240"/>
            <a:chOff x="11958321" y="4773120"/>
            <a:chExt cx="1404812" cy="1214400"/>
          </a:xfrm>
        </p:grpSpPr>
        <p:sp>
          <p:nvSpPr>
            <p:cNvPr id="219" name="Shape 86">
              <a:extLst>
                <a:ext uri="{FF2B5EF4-FFF2-40B4-BE49-F238E27FC236}">
                  <a16:creationId xmlns:a16="http://schemas.microsoft.com/office/drawing/2014/main" id="{20EBDCED-4454-4CBA-122B-09B8D6028093}"/>
                </a:ext>
              </a:extLst>
            </p:cNvPr>
            <p:cNvSpPr/>
            <p:nvPr/>
          </p:nvSpPr>
          <p:spPr>
            <a:xfrm>
              <a:off x="11958321" y="4773120"/>
              <a:ext cx="1404812" cy="1214400"/>
            </a:xfrm>
            <a:prstGeom prst="roundRect">
              <a:avLst>
                <a:gd name="adj" fmla="val 3478"/>
              </a:avLst>
            </a:prstGeom>
            <a:solidFill>
              <a:srgbClr val="FFFFFF"/>
            </a:solidFill>
            <a:ln w="9525">
              <a:solidFill>
                <a:srgbClr val="D9D9D9"/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0" name="Text 87">
              <a:extLst>
                <a:ext uri="{FF2B5EF4-FFF2-40B4-BE49-F238E27FC236}">
                  <a16:creationId xmlns:a16="http://schemas.microsoft.com/office/drawing/2014/main" id="{6E43301B-0382-4167-39F0-43197EA3F0D7}"/>
                </a:ext>
              </a:extLst>
            </p:cNvPr>
            <p:cNvSpPr/>
            <p:nvPr/>
          </p:nvSpPr>
          <p:spPr>
            <a:xfrm>
              <a:off x="11958321" y="4836480"/>
              <a:ext cx="1404812" cy="232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24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공정 효율</a:t>
              </a:r>
              <a:endParaRPr lang="en-US" sz="924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1" name="Text 88">
              <a:extLst>
                <a:ext uri="{FF2B5EF4-FFF2-40B4-BE49-F238E27FC236}">
                  <a16:creationId xmlns:a16="http://schemas.microsoft.com/office/drawing/2014/main" id="{6755C5D5-4350-DC4A-A494-E75E49F006EF}"/>
                </a:ext>
              </a:extLst>
            </p:cNvPr>
            <p:cNvSpPr/>
            <p:nvPr/>
          </p:nvSpPr>
          <p:spPr>
            <a:xfrm>
              <a:off x="12016371" y="5111040"/>
              <a:ext cx="1288712" cy="19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785">
                  <a:solidFill>
                    <a:srgbClr val="44444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활성화 공정</a:t>
              </a:r>
              <a:endParaRPr lang="en-US" sz="78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2" name="Text 89">
              <a:extLst>
                <a:ext uri="{FF2B5EF4-FFF2-40B4-BE49-F238E27FC236}">
                  <a16:creationId xmlns:a16="http://schemas.microsoft.com/office/drawing/2014/main" id="{685802CD-EE44-3748-74BC-492691AD389A}"/>
                </a:ext>
              </a:extLst>
            </p:cNvPr>
            <p:cNvSpPr/>
            <p:nvPr/>
          </p:nvSpPr>
          <p:spPr>
            <a:xfrm>
              <a:off x="12016371" y="5280000"/>
              <a:ext cx="1288712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501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50%↓</a:t>
              </a:r>
              <a:endParaRPr lang="en-US" sz="150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3" name="Text 90">
              <a:extLst>
                <a:ext uri="{FF2B5EF4-FFF2-40B4-BE49-F238E27FC236}">
                  <a16:creationId xmlns:a16="http://schemas.microsoft.com/office/drawing/2014/main" id="{002287A4-E382-6D78-8B0A-E2B08DAEBFBB}"/>
                </a:ext>
              </a:extLst>
            </p:cNvPr>
            <p:cNvSpPr/>
            <p:nvPr/>
          </p:nvSpPr>
          <p:spPr>
            <a:xfrm>
              <a:off x="12016371" y="5554560"/>
              <a:ext cx="1288712" cy="19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785">
                  <a:solidFill>
                    <a:srgbClr val="44444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Cell 수명</a:t>
              </a:r>
              <a:endParaRPr lang="en-US" sz="78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4" name="Text 91">
              <a:extLst>
                <a:ext uri="{FF2B5EF4-FFF2-40B4-BE49-F238E27FC236}">
                  <a16:creationId xmlns:a16="http://schemas.microsoft.com/office/drawing/2014/main" id="{509D3CE4-FC63-40A1-9DFA-315C84BBB5C8}"/>
                </a:ext>
              </a:extLst>
            </p:cNvPr>
            <p:cNvSpPr/>
            <p:nvPr/>
          </p:nvSpPr>
          <p:spPr>
            <a:xfrm>
              <a:off x="12016371" y="5723520"/>
              <a:ext cx="1288712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501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30%↑</a:t>
              </a:r>
              <a:endParaRPr lang="en-US" sz="150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25" name="그룹 224">
            <a:extLst>
              <a:ext uri="{FF2B5EF4-FFF2-40B4-BE49-F238E27FC236}">
                <a16:creationId xmlns:a16="http://schemas.microsoft.com/office/drawing/2014/main" id="{B2EFD30E-222D-C34D-3CBA-5AEA8CE806E6}"/>
              </a:ext>
            </a:extLst>
          </p:cNvPr>
          <p:cNvGrpSpPr/>
          <p:nvPr/>
        </p:nvGrpSpPr>
        <p:grpSpPr>
          <a:xfrm>
            <a:off x="13555789" y="5041680"/>
            <a:ext cx="1404812" cy="1098240"/>
            <a:chOff x="13432793" y="4773120"/>
            <a:chExt cx="1404812" cy="1214400"/>
          </a:xfrm>
        </p:grpSpPr>
        <p:sp>
          <p:nvSpPr>
            <p:cNvPr id="226" name="Shape 92">
              <a:extLst>
                <a:ext uri="{FF2B5EF4-FFF2-40B4-BE49-F238E27FC236}">
                  <a16:creationId xmlns:a16="http://schemas.microsoft.com/office/drawing/2014/main" id="{337F26FA-7934-54FF-BCAB-936ACD8AE78F}"/>
                </a:ext>
              </a:extLst>
            </p:cNvPr>
            <p:cNvSpPr/>
            <p:nvPr/>
          </p:nvSpPr>
          <p:spPr>
            <a:xfrm>
              <a:off x="13432793" y="4773120"/>
              <a:ext cx="1404812" cy="1214400"/>
            </a:xfrm>
            <a:prstGeom prst="roundRect">
              <a:avLst>
                <a:gd name="adj" fmla="val 3478"/>
              </a:avLst>
            </a:prstGeom>
            <a:solidFill>
              <a:srgbClr val="FFFFFF"/>
            </a:solidFill>
            <a:ln w="9525">
              <a:solidFill>
                <a:srgbClr val="D9D9D9"/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7" name="Text 93">
              <a:extLst>
                <a:ext uri="{FF2B5EF4-FFF2-40B4-BE49-F238E27FC236}">
                  <a16:creationId xmlns:a16="http://schemas.microsoft.com/office/drawing/2014/main" id="{F7D3CABE-7D0A-D99E-81C5-239294948184}"/>
                </a:ext>
              </a:extLst>
            </p:cNvPr>
            <p:cNvSpPr/>
            <p:nvPr/>
          </p:nvSpPr>
          <p:spPr>
            <a:xfrm>
              <a:off x="13432793" y="4836480"/>
              <a:ext cx="1404812" cy="23232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924" b="1" err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  <a:r>
                <a:rPr lang="en-US" sz="924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en-US" sz="924" b="1" err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경쟁력</a:t>
              </a:r>
              <a:endParaRPr lang="en-US" sz="924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8" name="Text 94">
              <a:extLst>
                <a:ext uri="{FF2B5EF4-FFF2-40B4-BE49-F238E27FC236}">
                  <a16:creationId xmlns:a16="http://schemas.microsoft.com/office/drawing/2014/main" id="{5617F892-9C47-7CD8-3943-18D2909A9329}"/>
                </a:ext>
              </a:extLst>
            </p:cNvPr>
            <p:cNvSpPr/>
            <p:nvPr/>
          </p:nvSpPr>
          <p:spPr>
            <a:xfrm>
              <a:off x="13490844" y="5111040"/>
              <a:ext cx="1288712" cy="19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785" err="1">
                  <a:solidFill>
                    <a:srgbClr val="44444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구매</a:t>
              </a:r>
              <a:r>
                <a:rPr lang="en-US" sz="785">
                  <a:solidFill>
                    <a:srgbClr val="44444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en-US" sz="785" err="1">
                  <a:solidFill>
                    <a:srgbClr val="44444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비용</a:t>
              </a:r>
              <a:endPara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9" name="Text 95">
              <a:extLst>
                <a:ext uri="{FF2B5EF4-FFF2-40B4-BE49-F238E27FC236}">
                  <a16:creationId xmlns:a16="http://schemas.microsoft.com/office/drawing/2014/main" id="{719E11CD-578A-AC0E-306C-2EBC89AF611B}"/>
                </a:ext>
              </a:extLst>
            </p:cNvPr>
            <p:cNvSpPr/>
            <p:nvPr/>
          </p:nvSpPr>
          <p:spPr>
            <a:xfrm>
              <a:off x="13490844" y="5280000"/>
              <a:ext cx="1288712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1501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20%↓</a:t>
              </a:r>
            </a:p>
          </p:txBody>
        </p:sp>
        <p:sp>
          <p:nvSpPr>
            <p:cNvPr id="230" name="Text 96">
              <a:extLst>
                <a:ext uri="{FF2B5EF4-FFF2-40B4-BE49-F238E27FC236}">
                  <a16:creationId xmlns:a16="http://schemas.microsoft.com/office/drawing/2014/main" id="{A0D94439-75CA-BB7E-A9CE-B0E8C370E7B8}"/>
                </a:ext>
              </a:extLst>
            </p:cNvPr>
            <p:cNvSpPr/>
            <p:nvPr/>
          </p:nvSpPr>
          <p:spPr>
            <a:xfrm>
              <a:off x="13490844" y="5554560"/>
              <a:ext cx="1288712" cy="1900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785" err="1">
                  <a:solidFill>
                    <a:srgbClr val="44444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</a:t>
              </a:r>
              <a:r>
                <a:rPr lang="en-US" sz="785">
                  <a:solidFill>
                    <a:srgbClr val="444444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Size</a:t>
              </a:r>
            </a:p>
          </p:txBody>
        </p:sp>
        <p:sp>
          <p:nvSpPr>
            <p:cNvPr id="231" name="Text 97">
              <a:extLst>
                <a:ext uri="{FF2B5EF4-FFF2-40B4-BE49-F238E27FC236}">
                  <a16:creationId xmlns:a16="http://schemas.microsoft.com/office/drawing/2014/main" id="{1B82E016-A039-5B6F-6EDB-033D5878ABD2}"/>
                </a:ext>
              </a:extLst>
            </p:cNvPr>
            <p:cNvSpPr/>
            <p:nvPr/>
          </p:nvSpPr>
          <p:spPr>
            <a:xfrm>
              <a:off x="13490844" y="5723520"/>
              <a:ext cx="1288712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algn="ctr"/>
              <a:r>
                <a:rPr lang="en-US" sz="1501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30%↓</a:t>
              </a:r>
            </a:p>
          </p:txBody>
        </p:sp>
      </p:grpSp>
      <p:grpSp>
        <p:nvGrpSpPr>
          <p:cNvPr id="255" name="그룹 254">
            <a:extLst>
              <a:ext uri="{FF2B5EF4-FFF2-40B4-BE49-F238E27FC236}">
                <a16:creationId xmlns:a16="http://schemas.microsoft.com/office/drawing/2014/main" id="{52FA4225-2214-09A3-9D12-3D3402B70009}"/>
              </a:ext>
            </a:extLst>
          </p:cNvPr>
          <p:cNvGrpSpPr/>
          <p:nvPr/>
        </p:nvGrpSpPr>
        <p:grpSpPr>
          <a:xfrm>
            <a:off x="5544531" y="5427452"/>
            <a:ext cx="4515514" cy="829843"/>
            <a:chOff x="5544531" y="5328667"/>
            <a:chExt cx="4515514" cy="829843"/>
          </a:xfrm>
        </p:grpSpPr>
        <p:grpSp>
          <p:nvGrpSpPr>
            <p:cNvPr id="244" name="그룹 243">
              <a:extLst>
                <a:ext uri="{FF2B5EF4-FFF2-40B4-BE49-F238E27FC236}">
                  <a16:creationId xmlns:a16="http://schemas.microsoft.com/office/drawing/2014/main" id="{0755D1F2-2B2A-F19D-37CA-D9663995BE27}"/>
                </a:ext>
              </a:extLst>
            </p:cNvPr>
            <p:cNvGrpSpPr/>
            <p:nvPr/>
          </p:nvGrpSpPr>
          <p:grpSpPr>
            <a:xfrm>
              <a:off x="5981705" y="5328667"/>
              <a:ext cx="3813889" cy="252000"/>
              <a:chOff x="5087686" y="5594263"/>
              <a:chExt cx="3813889" cy="252000"/>
            </a:xfrm>
          </p:grpSpPr>
          <p:sp>
            <p:nvSpPr>
              <p:cNvPr id="245" name="타원 244">
                <a:extLst>
                  <a:ext uri="{FF2B5EF4-FFF2-40B4-BE49-F238E27FC236}">
                    <a16:creationId xmlns:a16="http://schemas.microsoft.com/office/drawing/2014/main" id="{C06C82EC-B1A4-8B0C-11DF-D5F3CAA0D7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7686" y="5594263"/>
                <a:ext cx="252000" cy="252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</a:t>
                </a:r>
                <a:endParaRPr lang="ko-KR" altLang="en-US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46" name="직사각형 245">
                <a:extLst>
                  <a:ext uri="{FF2B5EF4-FFF2-40B4-BE49-F238E27FC236}">
                    <a16:creationId xmlns:a16="http://schemas.microsoft.com/office/drawing/2014/main" id="{A0907544-3289-F088-C0C1-7A9579120BC5}"/>
                  </a:ext>
                </a:extLst>
              </p:cNvPr>
              <p:cNvSpPr/>
              <p:nvPr/>
            </p:nvSpPr>
            <p:spPr>
              <a:xfrm>
                <a:off x="5399272" y="5627930"/>
                <a:ext cx="3502303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914342">
                  <a:spcBef>
                    <a:spcPts val="600"/>
                  </a:spcBef>
                  <a:defRPr/>
                </a:pPr>
                <a:r>
                  <a:rPr lang="ko-KR" altLang="en-US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데이터 기반 시험 데이터 수집 및 기본 모니터링</a:t>
                </a:r>
              </a:p>
            </p:txBody>
          </p:sp>
        </p:grpSp>
        <p:grpSp>
          <p:nvGrpSpPr>
            <p:cNvPr id="247" name="그룹 246">
              <a:extLst>
                <a:ext uri="{FF2B5EF4-FFF2-40B4-BE49-F238E27FC236}">
                  <a16:creationId xmlns:a16="http://schemas.microsoft.com/office/drawing/2014/main" id="{EF19490E-7419-A993-5F97-CBFB4A880E0B}"/>
                </a:ext>
              </a:extLst>
            </p:cNvPr>
            <p:cNvGrpSpPr/>
            <p:nvPr/>
          </p:nvGrpSpPr>
          <p:grpSpPr>
            <a:xfrm>
              <a:off x="5981705" y="5617589"/>
              <a:ext cx="3863279" cy="252000"/>
              <a:chOff x="5087686" y="5594263"/>
              <a:chExt cx="3863279" cy="252000"/>
            </a:xfrm>
          </p:grpSpPr>
          <p:sp>
            <p:nvSpPr>
              <p:cNvPr id="248" name="타원 247">
                <a:extLst>
                  <a:ext uri="{FF2B5EF4-FFF2-40B4-BE49-F238E27FC236}">
                    <a16:creationId xmlns:a16="http://schemas.microsoft.com/office/drawing/2014/main" id="{937D0DC2-FC20-EE45-225F-1C98662742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7686" y="5594263"/>
                <a:ext cx="252000" cy="252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II</a:t>
                </a:r>
                <a:endParaRPr lang="ko-KR" altLang="en-US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49" name="직사각형 248">
                <a:extLst>
                  <a:ext uri="{FF2B5EF4-FFF2-40B4-BE49-F238E27FC236}">
                    <a16:creationId xmlns:a16="http://schemas.microsoft.com/office/drawing/2014/main" id="{B17E0417-B7B7-232F-FC75-26FF7CC74379}"/>
                  </a:ext>
                </a:extLst>
              </p:cNvPr>
              <p:cNvSpPr/>
              <p:nvPr/>
            </p:nvSpPr>
            <p:spPr>
              <a:xfrm>
                <a:off x="5399272" y="5627930"/>
                <a:ext cx="3551693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914342">
                  <a:spcBef>
                    <a:spcPts val="600"/>
                  </a:spcBef>
                  <a:defRPr/>
                </a:pPr>
                <a:r>
                  <a:rPr lang="ko-KR" altLang="en-US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채널 통합 모니터링 및 셀 이상 감지로 품질관리 강화</a:t>
                </a:r>
              </a:p>
            </p:txBody>
          </p:sp>
        </p:grpSp>
        <p:grpSp>
          <p:nvGrpSpPr>
            <p:cNvPr id="250" name="그룹 249">
              <a:extLst>
                <a:ext uri="{FF2B5EF4-FFF2-40B4-BE49-F238E27FC236}">
                  <a16:creationId xmlns:a16="http://schemas.microsoft.com/office/drawing/2014/main" id="{A935C723-3FB1-B1A9-F90D-CDA5515A8547}"/>
                </a:ext>
              </a:extLst>
            </p:cNvPr>
            <p:cNvGrpSpPr/>
            <p:nvPr/>
          </p:nvGrpSpPr>
          <p:grpSpPr>
            <a:xfrm>
              <a:off x="5983492" y="5906510"/>
              <a:ext cx="4076553" cy="252000"/>
              <a:chOff x="5087686" y="5594263"/>
              <a:chExt cx="4076553" cy="252000"/>
            </a:xfrm>
          </p:grpSpPr>
          <p:sp>
            <p:nvSpPr>
              <p:cNvPr id="251" name="타원 250">
                <a:extLst>
                  <a:ext uri="{FF2B5EF4-FFF2-40B4-BE49-F238E27FC236}">
                    <a16:creationId xmlns:a16="http://schemas.microsoft.com/office/drawing/2014/main" id="{9E465BE4-98E6-B386-34F3-4947B01ECE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7686" y="5594263"/>
                <a:ext cx="252000" cy="252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III</a:t>
                </a:r>
                <a:endParaRPr lang="ko-KR" altLang="en-US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52" name="직사각형 251">
                <a:extLst>
                  <a:ext uri="{FF2B5EF4-FFF2-40B4-BE49-F238E27FC236}">
                    <a16:creationId xmlns:a16="http://schemas.microsoft.com/office/drawing/2014/main" id="{0E37CA57-5F34-76FE-9EF4-B19EF195A184}"/>
                  </a:ext>
                </a:extLst>
              </p:cNvPr>
              <p:cNvSpPr/>
              <p:nvPr/>
            </p:nvSpPr>
            <p:spPr>
              <a:xfrm>
                <a:off x="5399272" y="5627930"/>
                <a:ext cx="3764967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defTabSz="914342">
                  <a:spcBef>
                    <a:spcPts val="600"/>
                  </a:spcBef>
                  <a:defRPr/>
                </a:pP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AI </a:t>
                </a:r>
                <a:r>
                  <a:rPr lang="ko-KR" altLang="en-US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기반 예지분석으로 시험 운영 최적화 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· </a:t>
                </a:r>
                <a:r>
                  <a:rPr lang="ko-KR" altLang="en-US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자동화</a:t>
                </a:r>
              </a:p>
            </p:txBody>
          </p:sp>
        </p:grpSp>
        <p:sp>
          <p:nvSpPr>
            <p:cNvPr id="253" name="왼쪽 대괄호 252">
              <a:extLst>
                <a:ext uri="{FF2B5EF4-FFF2-40B4-BE49-F238E27FC236}">
                  <a16:creationId xmlns:a16="http://schemas.microsoft.com/office/drawing/2014/main" id="{0A519884-E125-DE88-1622-812D718295B5}"/>
                </a:ext>
              </a:extLst>
            </p:cNvPr>
            <p:cNvSpPr/>
            <p:nvPr/>
          </p:nvSpPr>
          <p:spPr>
            <a:xfrm>
              <a:off x="5867903" y="5377034"/>
              <a:ext cx="81554" cy="720000"/>
            </a:xfrm>
            <a:prstGeom prst="leftBracket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 Narrow" panose="020B0606020202030204" pitchFamily="34" charset="0"/>
              </a:endParaRPr>
            </a:p>
          </p:txBody>
        </p:sp>
        <p:sp>
          <p:nvSpPr>
            <p:cNvPr id="254" name="직사각형 253">
              <a:extLst>
                <a:ext uri="{FF2B5EF4-FFF2-40B4-BE49-F238E27FC236}">
                  <a16:creationId xmlns:a16="http://schemas.microsoft.com/office/drawing/2014/main" id="{9B5BC3BC-2A7E-6C0E-8070-0F19C1C9396C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368250" y="5583147"/>
              <a:ext cx="660339" cy="30777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Grade</a:t>
              </a:r>
              <a:b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성숙도</a:t>
              </a:r>
              <a: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endPara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55681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491</Words>
  <Application>Microsoft Office PowerPoint</Application>
  <PresentationFormat>사용자 지정</PresentationFormat>
  <Paragraphs>96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