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79728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728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08516-1A47-88C5-ED78-6C3B886E9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7070809-65FA-A78B-A185-FD0EBBFF0B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E1ECDC2-2848-9DB0-8B12-B15FCDDA08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173F5E0-0802-3F31-5C9A-40E59EC642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4451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11" Type="http://schemas.openxmlformats.org/officeDocument/2006/relationships/image" Target="../media/image7.svg"/><Relationship Id="rId5" Type="http://schemas.openxmlformats.org/officeDocument/2006/relationships/image" Target="../media/image3.svg"/><Relationship Id="rId10" Type="http://schemas.microsoft.com/office/2007/relationships/hdphoto" Target="../media/hdphoto2.wdp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9C5FB-FE55-2989-009F-735CD9C93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C6C9D13-0D7A-08C6-4670-AEF202F6E3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6-5)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CIM+ (ECS/EIF) – “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제조 설비들을 통합 연계 제어하여 운영 효율성 높이기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”</a:t>
            </a:r>
            <a:endParaRPr lang="ko-KR" altLang="en-US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49" name="Rectangle 10">
            <a:extLst>
              <a:ext uri="{FF2B5EF4-FFF2-40B4-BE49-F238E27FC236}">
                <a16:creationId xmlns:a16="http://schemas.microsoft.com/office/drawing/2014/main" id="{C8FD3C34-C965-32B0-E248-94B96B604AEC}"/>
              </a:ext>
            </a:extLst>
          </p:cNvPr>
          <p:cNvSpPr/>
          <p:nvPr/>
        </p:nvSpPr>
        <p:spPr>
          <a:xfrm>
            <a:off x="425288" y="801688"/>
            <a:ext cx="4536512" cy="6483350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50" name="Rectangle 10">
            <a:extLst>
              <a:ext uri="{FF2B5EF4-FFF2-40B4-BE49-F238E27FC236}">
                <a16:creationId xmlns:a16="http://schemas.microsoft.com/office/drawing/2014/main" id="{DCDF9152-FB6D-82C5-23F3-15DAFA0E4C7B}"/>
              </a:ext>
            </a:extLst>
          </p:cNvPr>
          <p:cNvSpPr/>
          <p:nvPr/>
        </p:nvSpPr>
        <p:spPr>
          <a:xfrm>
            <a:off x="5468670" y="8016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51" name="그룹 1550">
            <a:extLst>
              <a:ext uri="{FF2B5EF4-FFF2-40B4-BE49-F238E27FC236}">
                <a16:creationId xmlns:a16="http://schemas.microsoft.com/office/drawing/2014/main" id="{C7DE2FBA-19AB-77A0-9C97-AC1589E7EF8B}"/>
              </a:ext>
            </a:extLst>
          </p:cNvPr>
          <p:cNvGrpSpPr/>
          <p:nvPr/>
        </p:nvGrpSpPr>
        <p:grpSpPr>
          <a:xfrm>
            <a:off x="421941" y="810069"/>
            <a:ext cx="4536512" cy="339239"/>
            <a:chOff x="344488" y="620713"/>
            <a:chExt cx="4536512" cy="339239"/>
          </a:xfrm>
        </p:grpSpPr>
        <p:sp>
          <p:nvSpPr>
            <p:cNvPr id="1552" name="직사각형 1551">
              <a:extLst>
                <a:ext uri="{FF2B5EF4-FFF2-40B4-BE49-F238E27FC236}">
                  <a16:creationId xmlns:a16="http://schemas.microsoft.com/office/drawing/2014/main" id="{F1D1D926-927B-702B-26D8-9286DF31B02B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 CIM+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인가요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553" name="그림 1552">
              <a:extLst>
                <a:ext uri="{FF2B5EF4-FFF2-40B4-BE49-F238E27FC236}">
                  <a16:creationId xmlns:a16="http://schemas.microsoft.com/office/drawing/2014/main" id="{A95EA280-7D63-817A-3352-D94817CB5671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1554" name="그룹 1553">
            <a:extLst>
              <a:ext uri="{FF2B5EF4-FFF2-40B4-BE49-F238E27FC236}">
                <a16:creationId xmlns:a16="http://schemas.microsoft.com/office/drawing/2014/main" id="{F9506F82-D6F8-5FC4-0D4D-88C5CB15B86B}"/>
              </a:ext>
            </a:extLst>
          </p:cNvPr>
          <p:cNvGrpSpPr/>
          <p:nvPr/>
        </p:nvGrpSpPr>
        <p:grpSpPr>
          <a:xfrm>
            <a:off x="5468670" y="810261"/>
            <a:ext cx="4536512" cy="339047"/>
            <a:chOff x="5024437" y="494579"/>
            <a:chExt cx="4536512" cy="339047"/>
          </a:xfrm>
        </p:grpSpPr>
        <p:sp>
          <p:nvSpPr>
            <p:cNvPr id="1555" name="직사각형 1554">
              <a:extLst>
                <a:ext uri="{FF2B5EF4-FFF2-40B4-BE49-F238E27FC236}">
                  <a16:creationId xmlns:a16="http://schemas.microsoft.com/office/drawing/2014/main" id="{B72F96B2-07A3-9A21-B65B-8888C2EAE82E}"/>
                </a:ext>
              </a:extLst>
            </p:cNvPr>
            <p:cNvSpPr/>
            <p:nvPr/>
          </p:nvSpPr>
          <p:spPr>
            <a:xfrm>
              <a:off x="5087686" y="502958"/>
              <a:ext cx="4473263" cy="330668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CIM+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 무엇이고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업무에 잘 적용된 모습은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556" name="그림 1555">
              <a:extLst>
                <a:ext uri="{FF2B5EF4-FFF2-40B4-BE49-F238E27FC236}">
                  <a16:creationId xmlns:a16="http://schemas.microsoft.com/office/drawing/2014/main" id="{E8F5548E-241F-3400-40DF-F664A147FE74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grpSp>
        <p:nvGrpSpPr>
          <p:cNvPr id="1557" name="그룹 1556">
            <a:extLst>
              <a:ext uri="{FF2B5EF4-FFF2-40B4-BE49-F238E27FC236}">
                <a16:creationId xmlns:a16="http://schemas.microsoft.com/office/drawing/2014/main" id="{5883EB5F-FA40-3A28-6D8D-0923817CBE01}"/>
              </a:ext>
            </a:extLst>
          </p:cNvPr>
          <p:cNvGrpSpPr/>
          <p:nvPr/>
        </p:nvGrpSpPr>
        <p:grpSpPr>
          <a:xfrm>
            <a:off x="443342" y="6362001"/>
            <a:ext cx="4519457" cy="502458"/>
            <a:chOff x="365888" y="5878870"/>
            <a:chExt cx="4519457" cy="502458"/>
          </a:xfrm>
        </p:grpSpPr>
        <p:sp>
          <p:nvSpPr>
            <p:cNvPr id="1558" name="직사각형 1557">
              <a:extLst>
                <a:ext uri="{FF2B5EF4-FFF2-40B4-BE49-F238E27FC236}">
                  <a16:creationId xmlns:a16="http://schemas.microsoft.com/office/drawing/2014/main" id="{BFDD0A55-C02A-53F9-AAF2-2A77201C4991}"/>
                </a:ext>
              </a:extLst>
            </p:cNvPr>
            <p:cNvSpPr/>
            <p:nvPr/>
          </p:nvSpPr>
          <p:spPr>
            <a:xfrm>
              <a:off x="365888" y="6073551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 제어 사양을 표준화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유연성 및 일관된 품질 확보 필요</a:t>
              </a:r>
            </a:p>
          </p:txBody>
        </p:sp>
        <p:sp>
          <p:nvSpPr>
            <p:cNvPr id="1559" name="Freeform 75">
              <a:extLst>
                <a:ext uri="{FF2B5EF4-FFF2-40B4-BE49-F238E27FC236}">
                  <a16:creationId xmlns:a16="http://schemas.microsoft.com/office/drawing/2014/main" id="{1DCFBB21-9A51-DAA5-93DA-588FECF095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560" name="그룹 1559">
            <a:extLst>
              <a:ext uri="{FF2B5EF4-FFF2-40B4-BE49-F238E27FC236}">
                <a16:creationId xmlns:a16="http://schemas.microsoft.com/office/drawing/2014/main" id="{B44E7584-1BAF-049F-53A8-510FA01F0CFA}"/>
              </a:ext>
            </a:extLst>
          </p:cNvPr>
          <p:cNvGrpSpPr/>
          <p:nvPr/>
        </p:nvGrpSpPr>
        <p:grpSpPr>
          <a:xfrm>
            <a:off x="5478451" y="6362001"/>
            <a:ext cx="4519457" cy="502458"/>
            <a:chOff x="5024437" y="6846564"/>
            <a:chExt cx="4519457" cy="502458"/>
          </a:xfrm>
        </p:grpSpPr>
        <p:sp>
          <p:nvSpPr>
            <p:cNvPr id="1561" name="직사각형 1560">
              <a:extLst>
                <a:ext uri="{FF2B5EF4-FFF2-40B4-BE49-F238E27FC236}">
                  <a16:creationId xmlns:a16="http://schemas.microsoft.com/office/drawing/2014/main" id="{3819D42A-F836-FCF9-D72C-FC29B6E49541}"/>
                </a:ext>
              </a:extLst>
            </p:cNvPr>
            <p:cNvSpPr/>
            <p:nvPr/>
          </p:nvSpPr>
          <p:spPr>
            <a:xfrm>
              <a:off x="5024437" y="7041245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다양한 이기종 설비의 제어사양 표준화 및 통합 제어 자동화</a:t>
              </a:r>
              <a:endParaRPr lang="en-US" altLang="ko-KR" sz="16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562" name="Freeform 75">
              <a:extLst>
                <a:ext uri="{FF2B5EF4-FFF2-40B4-BE49-F238E27FC236}">
                  <a16:creationId xmlns:a16="http://schemas.microsoft.com/office/drawing/2014/main" id="{75A6FDD6-3FB4-304D-4DF0-225407FCD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79" y="6846564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563" name="Rectangle 10">
            <a:extLst>
              <a:ext uri="{FF2B5EF4-FFF2-40B4-BE49-F238E27FC236}">
                <a16:creationId xmlns:a16="http://schemas.microsoft.com/office/drawing/2014/main" id="{EE3C6B35-B72D-560C-2365-27EC2D2FF546}"/>
              </a:ext>
            </a:extLst>
          </p:cNvPr>
          <p:cNvSpPr/>
          <p:nvPr/>
        </p:nvSpPr>
        <p:spPr>
          <a:xfrm>
            <a:off x="10508959" y="81006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64" name="그룹 1563">
            <a:extLst>
              <a:ext uri="{FF2B5EF4-FFF2-40B4-BE49-F238E27FC236}">
                <a16:creationId xmlns:a16="http://schemas.microsoft.com/office/drawing/2014/main" id="{949D82A5-224C-F4A5-E063-C08BEC8B1BC2}"/>
              </a:ext>
            </a:extLst>
          </p:cNvPr>
          <p:cNvGrpSpPr/>
          <p:nvPr/>
        </p:nvGrpSpPr>
        <p:grpSpPr>
          <a:xfrm>
            <a:off x="10508959" y="810069"/>
            <a:ext cx="4536512" cy="339239"/>
            <a:chOff x="5024437" y="494579"/>
            <a:chExt cx="4536512" cy="339239"/>
          </a:xfrm>
        </p:grpSpPr>
        <p:sp>
          <p:nvSpPr>
            <p:cNvPr id="1565" name="직사각형 1564">
              <a:extLst>
                <a:ext uri="{FF2B5EF4-FFF2-40B4-BE49-F238E27FC236}">
                  <a16:creationId xmlns:a16="http://schemas.microsoft.com/office/drawing/2014/main" id="{2BAFB57C-7776-6A72-6FD8-20E8AD0202AA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CIM+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 도입되면 무엇이 좋아지나요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566" name="그림 1565">
              <a:extLst>
                <a:ext uri="{FF2B5EF4-FFF2-40B4-BE49-F238E27FC236}">
                  <a16:creationId xmlns:a16="http://schemas.microsoft.com/office/drawing/2014/main" id="{6ADCE780-B65B-8464-8A93-E0496EFA676E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567" name="직사각형 1566">
            <a:extLst>
              <a:ext uri="{FF2B5EF4-FFF2-40B4-BE49-F238E27FC236}">
                <a16:creationId xmlns:a16="http://schemas.microsoft.com/office/drawing/2014/main" id="{617179CD-CDFB-6CD6-1B17-F1A38BC33380}"/>
              </a:ext>
            </a:extLst>
          </p:cNvPr>
          <p:cNvSpPr/>
          <p:nvPr/>
        </p:nvSpPr>
        <p:spPr>
          <a:xfrm>
            <a:off x="10517488" y="6456395"/>
            <a:ext cx="4519457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장비 제어 사양 및 운영 시나리오 표준화로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일관된 품질 확보 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사전 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Docking Test 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품질 검증으로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빠른 </a:t>
            </a:r>
            <a:r>
              <a:rPr lang="en-US" altLang="ko-KR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Setup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및 조기 수율 확보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각종 데이터 취합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분석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개선 활동으로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운영 효율성 향상 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68" name="Freeform 75">
            <a:extLst>
              <a:ext uri="{FF2B5EF4-FFF2-40B4-BE49-F238E27FC236}">
                <a16:creationId xmlns:a16="http://schemas.microsoft.com/office/drawing/2014/main" id="{D497E71D-7A7D-8E36-AEA0-4DB86EC23D08}"/>
              </a:ext>
            </a:extLst>
          </p:cNvPr>
          <p:cNvSpPr>
            <a:spLocks/>
          </p:cNvSpPr>
          <p:nvPr/>
        </p:nvSpPr>
        <p:spPr bwMode="auto">
          <a:xfrm>
            <a:off x="10798829" y="6365160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71" name="그룹 1570">
            <a:extLst>
              <a:ext uri="{FF2B5EF4-FFF2-40B4-BE49-F238E27FC236}">
                <a16:creationId xmlns:a16="http://schemas.microsoft.com/office/drawing/2014/main" id="{C1CD6802-19DB-D047-0F03-EC41EF7B13C7}"/>
              </a:ext>
            </a:extLst>
          </p:cNvPr>
          <p:cNvGrpSpPr/>
          <p:nvPr/>
        </p:nvGrpSpPr>
        <p:grpSpPr>
          <a:xfrm>
            <a:off x="355512" y="5107372"/>
            <a:ext cx="4510159" cy="1067942"/>
            <a:chOff x="281549" y="3339106"/>
            <a:chExt cx="4510159" cy="1067942"/>
          </a:xfrm>
        </p:grpSpPr>
        <p:grpSp>
          <p:nvGrpSpPr>
            <p:cNvPr id="1590" name="그룹 1589">
              <a:extLst>
                <a:ext uri="{FF2B5EF4-FFF2-40B4-BE49-F238E27FC236}">
                  <a16:creationId xmlns:a16="http://schemas.microsoft.com/office/drawing/2014/main" id="{A052C909-93F9-7AAD-E88C-A3DF087DB87A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1592" name="그래픽 1591" descr="남자 옆모습 단색으로 채워진">
                <a:extLst>
                  <a:ext uri="{FF2B5EF4-FFF2-40B4-BE49-F238E27FC236}">
                    <a16:creationId xmlns:a16="http://schemas.microsoft.com/office/drawing/2014/main" id="{4298A757-22BB-0C33-7AF6-CFB21F78190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593" name="그래픽 1592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A5C69B61-06C5-2CBE-74EA-E2EC4D0494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591" name="말풍선: 모서리가 둥근 사각형 1590">
              <a:extLst>
                <a:ext uri="{FF2B5EF4-FFF2-40B4-BE49-F238E27FC236}">
                  <a16:creationId xmlns:a16="http://schemas.microsoft.com/office/drawing/2014/main" id="{A1E23F07-FC4B-DC41-98F5-E97125E13503}"/>
                </a:ext>
              </a:extLst>
            </p:cNvPr>
            <p:cNvSpPr/>
            <p:nvPr/>
          </p:nvSpPr>
          <p:spPr>
            <a:xfrm>
              <a:off x="1069991" y="3339106"/>
              <a:ext cx="3721717" cy="1067942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다수의 설비 업체와 운영 사양을 협의하고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문제가 발생하면 원인을 찾기 어려워요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설비마다 다른 제어 사양으로 운영하기 힘들어요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설비 업체마다 품질 차이가 많아요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</p:txBody>
        </p:sp>
      </p:grpSp>
      <p:grpSp>
        <p:nvGrpSpPr>
          <p:cNvPr id="1573" name="그룹 1572">
            <a:extLst>
              <a:ext uri="{FF2B5EF4-FFF2-40B4-BE49-F238E27FC236}">
                <a16:creationId xmlns:a16="http://schemas.microsoft.com/office/drawing/2014/main" id="{F70F7218-4229-AD14-AF56-27EAD42EF395}"/>
              </a:ext>
            </a:extLst>
          </p:cNvPr>
          <p:cNvGrpSpPr/>
          <p:nvPr/>
        </p:nvGrpSpPr>
        <p:grpSpPr>
          <a:xfrm>
            <a:off x="778490" y="3432429"/>
            <a:ext cx="4150611" cy="580534"/>
            <a:chOff x="-3925552" y="4708592"/>
            <a:chExt cx="3780318" cy="580534"/>
          </a:xfrm>
        </p:grpSpPr>
        <p:sp>
          <p:nvSpPr>
            <p:cNvPr id="1587" name="AutoShape 5">
              <a:extLst>
                <a:ext uri="{FF2B5EF4-FFF2-40B4-BE49-F238E27FC236}">
                  <a16:creationId xmlns:a16="http://schemas.microsoft.com/office/drawing/2014/main" id="{9B713416-A9BF-2F71-9721-588673E90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65130" y="4708592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투자 효율 제고</a:t>
              </a:r>
              <a:endParaRPr kumimoji="1" lang="en-US" altLang="ko-KR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1588" name="타원 1587">
              <a:extLst>
                <a:ext uri="{FF2B5EF4-FFF2-40B4-BE49-F238E27FC236}">
                  <a16:creationId xmlns:a16="http://schemas.microsoft.com/office/drawing/2014/main" id="{0FEB73E8-F9A5-31AB-EFB0-4DC00C192DD3}"/>
                </a:ext>
              </a:extLst>
            </p:cNvPr>
            <p:cNvSpPr/>
            <p:nvPr/>
          </p:nvSpPr>
          <p:spPr bwMode="auto">
            <a:xfrm>
              <a:off x="-3925552" y="4754266"/>
              <a:ext cx="163942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1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589" name="AutoShape 5">
              <a:extLst>
                <a:ext uri="{FF2B5EF4-FFF2-40B4-BE49-F238E27FC236}">
                  <a16:creationId xmlns:a16="http://schemas.microsoft.com/office/drawing/2014/main" id="{285EFD7F-FD91-9524-91B0-FC7891A48D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82707" y="4708592"/>
              <a:ext cx="2337473" cy="580534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FAB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면적 효율 향상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유연한 공정 구성으로 공정 기술력 제고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아키텍처 단순화 및 제어 표준 사양 확보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1574" name="그룹 1573">
            <a:extLst>
              <a:ext uri="{FF2B5EF4-FFF2-40B4-BE49-F238E27FC236}">
                <a16:creationId xmlns:a16="http://schemas.microsoft.com/office/drawing/2014/main" id="{D90D509C-31E1-D702-E3F2-86ED9CA619DC}"/>
              </a:ext>
            </a:extLst>
          </p:cNvPr>
          <p:cNvGrpSpPr/>
          <p:nvPr/>
        </p:nvGrpSpPr>
        <p:grpSpPr>
          <a:xfrm>
            <a:off x="778490" y="4022552"/>
            <a:ext cx="4150612" cy="411257"/>
            <a:chOff x="-3925553" y="5734831"/>
            <a:chExt cx="3780319" cy="411257"/>
          </a:xfrm>
        </p:grpSpPr>
        <p:sp>
          <p:nvSpPr>
            <p:cNvPr id="1584" name="AutoShape 5">
              <a:extLst>
                <a:ext uri="{FF2B5EF4-FFF2-40B4-BE49-F238E27FC236}">
                  <a16:creationId xmlns:a16="http://schemas.microsoft.com/office/drawing/2014/main" id="{B23D6831-4BAE-96BD-D5B3-31C4316943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65130" y="5734831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Reduced Lead Time</a:t>
              </a:r>
            </a:p>
          </p:txBody>
        </p:sp>
        <p:sp>
          <p:nvSpPr>
            <p:cNvPr id="1585" name="타원 1584">
              <a:extLst>
                <a:ext uri="{FF2B5EF4-FFF2-40B4-BE49-F238E27FC236}">
                  <a16:creationId xmlns:a16="http://schemas.microsoft.com/office/drawing/2014/main" id="{3E57B613-6448-9D02-ACF0-C93AEC4AAA14}"/>
                </a:ext>
              </a:extLst>
            </p:cNvPr>
            <p:cNvSpPr/>
            <p:nvPr/>
          </p:nvSpPr>
          <p:spPr bwMode="auto">
            <a:xfrm>
              <a:off x="-3925553" y="5780505"/>
              <a:ext cx="163942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2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586" name="AutoShape 5">
              <a:extLst>
                <a:ext uri="{FF2B5EF4-FFF2-40B4-BE49-F238E27FC236}">
                  <a16:creationId xmlns:a16="http://schemas.microsoft.com/office/drawing/2014/main" id="{5AAF2C82-4289-C494-DC53-56A48231A8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82707" y="5734831"/>
              <a:ext cx="2337473" cy="41125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표준 사양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,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제어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Platform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을 통한 빠른 구축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대규모 공장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Setup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경험 및 역량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1575" name="그룹 1574">
            <a:extLst>
              <a:ext uri="{FF2B5EF4-FFF2-40B4-BE49-F238E27FC236}">
                <a16:creationId xmlns:a16="http://schemas.microsoft.com/office/drawing/2014/main" id="{039C77FC-D423-820F-9AD0-74BAE854F632}"/>
              </a:ext>
            </a:extLst>
          </p:cNvPr>
          <p:cNvGrpSpPr/>
          <p:nvPr/>
        </p:nvGrpSpPr>
        <p:grpSpPr>
          <a:xfrm>
            <a:off x="778607" y="4539997"/>
            <a:ext cx="4072043" cy="580534"/>
            <a:chOff x="-3925447" y="6542428"/>
            <a:chExt cx="3708762" cy="580534"/>
          </a:xfrm>
        </p:grpSpPr>
        <p:sp>
          <p:nvSpPr>
            <p:cNvPr id="1581" name="AutoShape 5">
              <a:extLst>
                <a:ext uri="{FF2B5EF4-FFF2-40B4-BE49-F238E27FC236}">
                  <a16:creationId xmlns:a16="http://schemas.microsoft.com/office/drawing/2014/main" id="{0CE08B86-ED44-1E46-2201-F31A8CBED1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65130" y="6542428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Improve Quality</a:t>
              </a:r>
            </a:p>
          </p:txBody>
        </p:sp>
        <p:sp>
          <p:nvSpPr>
            <p:cNvPr id="1582" name="타원 1581">
              <a:extLst>
                <a:ext uri="{FF2B5EF4-FFF2-40B4-BE49-F238E27FC236}">
                  <a16:creationId xmlns:a16="http://schemas.microsoft.com/office/drawing/2014/main" id="{95C0D287-F275-A355-EC36-E37207DA2ABB}"/>
                </a:ext>
              </a:extLst>
            </p:cNvPr>
            <p:cNvSpPr/>
            <p:nvPr/>
          </p:nvSpPr>
          <p:spPr bwMode="auto">
            <a:xfrm>
              <a:off x="-3925447" y="6588102"/>
              <a:ext cx="163942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3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583" name="AutoShape 5">
              <a:extLst>
                <a:ext uri="{FF2B5EF4-FFF2-40B4-BE49-F238E27FC236}">
                  <a16:creationId xmlns:a16="http://schemas.microsoft.com/office/drawing/2014/main" id="{9AA08D75-7706-7020-9AD6-96904DEFF7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82707" y="6542428"/>
              <a:ext cx="2266022" cy="580534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공정 변화에 따른 유연한 대응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사양 표준화로 품질 보증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지속 유지 보수를 통한 품질 지속성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sp>
        <p:nvSpPr>
          <p:cNvPr id="1636" name="직사각형 1635">
            <a:extLst>
              <a:ext uri="{FF2B5EF4-FFF2-40B4-BE49-F238E27FC236}">
                <a16:creationId xmlns:a16="http://schemas.microsoft.com/office/drawing/2014/main" id="{4F9A7ABA-54B7-AD18-33DC-F7E854867CE7}"/>
              </a:ext>
            </a:extLst>
          </p:cNvPr>
          <p:cNvSpPr/>
          <p:nvPr/>
        </p:nvSpPr>
        <p:spPr>
          <a:xfrm>
            <a:off x="5640103" y="5294498"/>
            <a:ext cx="4376020" cy="946413"/>
          </a:xfrm>
          <a:prstGeom prst="rect">
            <a:avLst/>
          </a:prstGeom>
        </p:spPr>
        <p:txBody>
          <a:bodyPr wrap="square" rIns="36000">
            <a:spAutoFit/>
          </a:bodyPr>
          <a:lstStyle/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Process-Robot-Loader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등 다양한 설비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Unit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통합 제어</a:t>
            </a:r>
            <a:endParaRPr lang="en-US" altLang="ko-KR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상위 시스템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(MES/ECS)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및 반송 장비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(STK/AGV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등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와의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Interface</a:t>
            </a: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MES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와 장비 간의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Data Conversion &amp; Transmission,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장비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Control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기능</a:t>
            </a:r>
            <a:endParaRPr lang="en-US" altLang="ko-KR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모델링 기반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UI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통합 모니터링 및 각종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Alarm/Data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이력 조회</a:t>
            </a:r>
            <a:endParaRPr lang="en-US" altLang="ko-KR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9C734E97-8832-5AB8-0AF0-237DACD3DFA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38" t="15901" r="4319" b="64412"/>
          <a:stretch/>
        </p:blipFill>
        <p:spPr>
          <a:xfrm>
            <a:off x="556963" y="1748014"/>
            <a:ext cx="4218443" cy="1617815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D29084FE-61C3-CC49-DF99-7144EDCBD305}"/>
              </a:ext>
            </a:extLst>
          </p:cNvPr>
          <p:cNvSpPr/>
          <p:nvPr/>
        </p:nvSpPr>
        <p:spPr>
          <a:xfrm>
            <a:off x="418450" y="1248495"/>
            <a:ext cx="4536512" cy="461665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en-US" altLang="ko-KR" sz="12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“</a:t>
            </a:r>
            <a:r>
              <a:rPr lang="ko-KR" altLang="en-US" sz="12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다양한 물류 설비를 표준화된 </a:t>
            </a:r>
            <a:r>
              <a:rPr lang="en-US" altLang="ko-KR" sz="12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PC </a:t>
            </a:r>
            <a:r>
              <a:rPr lang="ko-KR" altLang="en-US" sz="12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기반으로 통합 제어하여</a:t>
            </a:r>
            <a:br>
              <a:rPr lang="en-US" altLang="ko-KR" sz="12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12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빠른 구축</a:t>
            </a:r>
            <a:r>
              <a:rPr lang="en-US" altLang="ko-KR" sz="12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2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쉬운 유지보수</a:t>
            </a:r>
            <a:r>
              <a:rPr lang="en-US" altLang="ko-KR" sz="12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2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안정적 데이터 수집을 가능하게 하는 서비스</a:t>
            </a:r>
            <a:r>
              <a:rPr lang="en-US" altLang="ko-KR" sz="12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”</a:t>
            </a:r>
            <a:endParaRPr lang="ko-KR" altLang="en-US" sz="1200" b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0EAA531-A14F-759E-6C5F-3962C1134AE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clrChange>
              <a:clrFrom>
                <a:srgbClr val="F0F0EA"/>
              </a:clrFrom>
              <a:clrTo>
                <a:srgbClr val="F0F0E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80" t="15810" r="44574" b="66614"/>
          <a:stretch/>
        </p:blipFill>
        <p:spPr>
          <a:xfrm>
            <a:off x="5629216" y="1227882"/>
            <a:ext cx="2302547" cy="1420968"/>
          </a:xfrm>
          <a:prstGeom prst="rect">
            <a:avLst/>
          </a:prstGeom>
        </p:spPr>
      </p:pic>
      <p:sp>
        <p:nvSpPr>
          <p:cNvPr id="22" name="직사각형 21">
            <a:extLst>
              <a:ext uri="{FF2B5EF4-FFF2-40B4-BE49-F238E27FC236}">
                <a16:creationId xmlns:a16="http://schemas.microsoft.com/office/drawing/2014/main" id="{0A822A06-81C7-8B17-867A-717A07E2EFBA}"/>
              </a:ext>
            </a:extLst>
          </p:cNvPr>
          <p:cNvSpPr/>
          <p:nvPr/>
        </p:nvSpPr>
        <p:spPr>
          <a:xfrm>
            <a:off x="7792691" y="1390398"/>
            <a:ext cx="2154821" cy="1146468"/>
          </a:xfrm>
          <a:prstGeom prst="rect">
            <a:avLst/>
          </a:prstGeom>
        </p:spPr>
        <p:txBody>
          <a:bodyPr wrap="square" rIns="36000">
            <a:spAutoFit/>
          </a:bodyPr>
          <a:lstStyle/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제조 생산 현장의 </a:t>
            </a:r>
            <a:r>
              <a:rPr lang="en-US" altLang="ko-KR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Loader/Robot </a:t>
            </a: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및 주변 </a:t>
            </a:r>
            <a:r>
              <a:rPr lang="en-US" altLang="ko-KR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Unit</a:t>
            </a: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들을 연계</a:t>
            </a:r>
            <a:r>
              <a:rPr lang="en-US" altLang="ko-KR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통합 제어하는 </a:t>
            </a:r>
            <a:r>
              <a:rPr lang="en-US" altLang="ko-KR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PC </a:t>
            </a: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기반 제어 </a:t>
            </a:r>
            <a:r>
              <a:rPr lang="en-US" altLang="ko-KR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S/W (PLC </a:t>
            </a: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대체</a:t>
            </a:r>
            <a:r>
              <a:rPr lang="en-US" altLang="ko-KR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기존 다수 </a:t>
            </a:r>
            <a:r>
              <a:rPr lang="en-US" altLang="ko-KR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PLC </a:t>
            </a: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업체의 비표준 제어 사양 및 프로그램을 통합</a:t>
            </a:r>
            <a:r>
              <a:rPr lang="en-US" altLang="ko-KR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표준화한 솔루션</a:t>
            </a:r>
            <a:endParaRPr lang="en-US" altLang="ko-KR" sz="11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5EBC44B-3A6E-2A60-56C1-A7FF3CB984E6}"/>
              </a:ext>
            </a:extLst>
          </p:cNvPr>
          <p:cNvGrpSpPr/>
          <p:nvPr/>
        </p:nvGrpSpPr>
        <p:grpSpPr>
          <a:xfrm>
            <a:off x="10484398" y="5239225"/>
            <a:ext cx="4423383" cy="884382"/>
            <a:chOff x="4991686" y="4653136"/>
            <a:chExt cx="4423383" cy="884382"/>
          </a:xfrm>
        </p:grpSpPr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C58FFB06-825C-71C3-0BBC-65534977F2CB}"/>
                </a:ext>
              </a:extLst>
            </p:cNvPr>
            <p:cNvGrpSpPr/>
            <p:nvPr/>
          </p:nvGrpSpPr>
          <p:grpSpPr>
            <a:xfrm>
              <a:off x="4991686" y="4653136"/>
              <a:ext cx="1178435" cy="884382"/>
              <a:chOff x="4991686" y="4869160"/>
              <a:chExt cx="1178435" cy="884382"/>
            </a:xfrm>
          </p:grpSpPr>
          <p:pic>
            <p:nvPicPr>
              <p:cNvPr id="27" name="그래픽 26" descr="남자 옆모습 단색으로 채워진">
                <a:extLst>
                  <a:ext uri="{FF2B5EF4-FFF2-40B4-BE49-F238E27FC236}">
                    <a16:creationId xmlns:a16="http://schemas.microsoft.com/office/drawing/2014/main" id="{5D455589-677F-7E90-CE3E-6447D32B61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A7A437F-A32C-BDD7-33A5-58296EAB8EEB}"/>
                  </a:ext>
                </a:extLst>
              </p:cNvPr>
              <p:cNvSpPr txBox="1"/>
              <p:nvPr/>
            </p:nvSpPr>
            <p:spPr bwMode="auto">
              <a:xfrm>
                <a:off x="4991686" y="5373216"/>
                <a:ext cx="1178435" cy="380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no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  <a:defRPr/>
                </a:pPr>
                <a:r>
                  <a:rPr lang="ko-KR" altLang="en-US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디스플레이 </a:t>
                </a:r>
                <a:r>
                  <a:rPr lang="en-US" altLang="ko-KR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A</a:t>
                </a:r>
                <a:r>
                  <a:rPr lang="ko-KR" altLang="en-US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</a:t>
                </a:r>
                <a:br>
                  <a:rPr lang="en-US" altLang="ko-KR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</a:br>
                <a:r>
                  <a:rPr lang="ko-KR" altLang="en-US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해외 생산공장 주재원</a:t>
                </a:r>
                <a:endParaRPr lang="en-US" altLang="ko-KR" sz="1000" b="1" spc="-2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" name="말풍선: 모서리가 둥근 사각형 25">
              <a:extLst>
                <a:ext uri="{FF2B5EF4-FFF2-40B4-BE49-F238E27FC236}">
                  <a16:creationId xmlns:a16="http://schemas.microsoft.com/office/drawing/2014/main" id="{E1428945-A8F2-DC06-F0BE-FA517D301669}"/>
                </a:ext>
              </a:extLst>
            </p:cNvPr>
            <p:cNvSpPr/>
            <p:nvPr/>
          </p:nvSpPr>
          <p:spPr>
            <a:xfrm>
              <a:off x="6048413" y="4653136"/>
              <a:ext cx="3366656" cy="650076"/>
            </a:xfrm>
            <a:prstGeom prst="wedgeRoundRectCallout">
              <a:avLst>
                <a:gd name="adj1" fmla="val -61248"/>
                <a:gd name="adj2" fmla="val -20140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indent="-85725" algn="ctr">
                <a:defRPr/>
              </a:pP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제어 사양 표준화 및 정보 고도화를 통하여 </a:t>
              </a: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Setup </a:t>
              </a:r>
              <a:r>
                <a:rPr lang="ko-KR" altLang="en-US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단계부터 제품 불량 원인을 빠르게 분석하여 조기에 수율 목표를 달성할 수 있었습니다</a:t>
              </a: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05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DDC16205-9C73-470A-F3C5-01004592543B}"/>
              </a:ext>
            </a:extLst>
          </p:cNvPr>
          <p:cNvGrpSpPr/>
          <p:nvPr/>
        </p:nvGrpSpPr>
        <p:grpSpPr>
          <a:xfrm>
            <a:off x="10762227" y="4018226"/>
            <a:ext cx="4511841" cy="1019107"/>
            <a:chOff x="5186300" y="5346645"/>
            <a:chExt cx="4511841" cy="1019107"/>
          </a:xfrm>
        </p:grpSpPr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FF968DFC-FBEA-E45F-2F2F-FFCAF2663839}"/>
                </a:ext>
              </a:extLst>
            </p:cNvPr>
            <p:cNvGrpSpPr/>
            <p:nvPr/>
          </p:nvGrpSpPr>
          <p:grpSpPr>
            <a:xfrm>
              <a:off x="8345773" y="5481216"/>
              <a:ext cx="1352368" cy="884536"/>
              <a:chOff x="4863970" y="4869160"/>
              <a:chExt cx="1352368" cy="884536"/>
            </a:xfrm>
          </p:grpSpPr>
          <p:pic>
            <p:nvPicPr>
              <p:cNvPr id="32" name="그래픽 31" descr="남자 옆모습 단색으로 채워진">
                <a:extLst>
                  <a:ext uri="{FF2B5EF4-FFF2-40B4-BE49-F238E27FC236}">
                    <a16:creationId xmlns:a16="http://schemas.microsoft.com/office/drawing/2014/main" id="{DEE8DFF9-F8D1-73EE-4B9A-384AE05D1D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186CE73-D67D-31D1-1643-93EC4664D2E1}"/>
                  </a:ext>
                </a:extLst>
              </p:cNvPr>
              <p:cNvSpPr txBox="1"/>
              <p:nvPr/>
            </p:nvSpPr>
            <p:spPr bwMode="auto">
              <a:xfrm>
                <a:off x="4863970" y="5373216"/>
                <a:ext cx="1352368" cy="380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sp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  <a:defRPr/>
                </a:pPr>
                <a:r>
                  <a:rPr lang="ko-KR" altLang="en-US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디스플레이 </a:t>
                </a:r>
                <a:r>
                  <a:rPr lang="en-US" altLang="ko-KR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B</a:t>
                </a:r>
                <a:r>
                  <a:rPr lang="ko-KR" altLang="en-US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</a:t>
                </a:r>
                <a:br>
                  <a:rPr lang="en-US" altLang="ko-KR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</a:br>
                <a:r>
                  <a:rPr lang="en-US" altLang="ko-KR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DX PI </a:t>
                </a:r>
                <a:r>
                  <a:rPr lang="ko-KR" altLang="en-US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담당자</a:t>
                </a:r>
              </a:p>
            </p:txBody>
          </p:sp>
        </p:grpSp>
        <p:sp>
          <p:nvSpPr>
            <p:cNvPr id="31" name="말풍선: 모서리가 둥근 사각형 30">
              <a:extLst>
                <a:ext uri="{FF2B5EF4-FFF2-40B4-BE49-F238E27FC236}">
                  <a16:creationId xmlns:a16="http://schemas.microsoft.com/office/drawing/2014/main" id="{25ED80EE-6305-13BC-1D64-54B962D09890}"/>
                </a:ext>
              </a:extLst>
            </p:cNvPr>
            <p:cNvSpPr/>
            <p:nvPr/>
          </p:nvSpPr>
          <p:spPr>
            <a:xfrm>
              <a:off x="5186300" y="5346645"/>
              <a:ext cx="3151076" cy="843359"/>
            </a:xfrm>
            <a:prstGeom prst="wedgeRoundRectCallout">
              <a:avLst>
                <a:gd name="adj1" fmla="val 67182"/>
                <a:gd name="adj2" fmla="val -5813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defRPr/>
              </a:pP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“H/W </a:t>
              </a:r>
              <a:r>
                <a:rPr lang="ko-KR" altLang="en-US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투자비 절감과 함께 “표준 사양 및 시나리오에 따라 공장 셋업이 진행되니 설비 업체와 소통이 잘 되고 조기 셋업 및 안정화가 가능했습니다</a:t>
              </a: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0E1A320D-23FC-F63D-3FC8-68AE2CFB0CAA}"/>
              </a:ext>
            </a:extLst>
          </p:cNvPr>
          <p:cNvGrpSpPr/>
          <p:nvPr/>
        </p:nvGrpSpPr>
        <p:grpSpPr>
          <a:xfrm>
            <a:off x="10587956" y="2994657"/>
            <a:ext cx="4330431" cy="947311"/>
            <a:chOff x="5012029" y="5429773"/>
            <a:chExt cx="4330431" cy="947311"/>
          </a:xfrm>
        </p:grpSpPr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70A9C7FE-9F35-68AF-EF0B-DA52A0BF4221}"/>
                </a:ext>
              </a:extLst>
            </p:cNvPr>
            <p:cNvGrpSpPr/>
            <p:nvPr/>
          </p:nvGrpSpPr>
          <p:grpSpPr>
            <a:xfrm>
              <a:off x="5012029" y="5492548"/>
              <a:ext cx="953169" cy="884536"/>
              <a:chOff x="1530226" y="4880492"/>
              <a:chExt cx="953169" cy="884536"/>
            </a:xfrm>
          </p:grpSpPr>
          <p:pic>
            <p:nvPicPr>
              <p:cNvPr id="37" name="그래픽 36" descr="남자 옆모습 단색으로 채워진">
                <a:extLst>
                  <a:ext uri="{FF2B5EF4-FFF2-40B4-BE49-F238E27FC236}">
                    <a16:creationId xmlns:a16="http://schemas.microsoft.com/office/drawing/2014/main" id="{EE96FAC0-7267-FAE3-BBB3-B837EF9626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1706269" y="4880492"/>
                <a:ext cx="567771" cy="567771"/>
              </a:xfrm>
              <a:prstGeom prst="rect">
                <a:avLst/>
              </a:prstGeom>
            </p:spPr>
          </p:pic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B6A5759-57D4-8594-C79F-67AB2B454923}"/>
                  </a:ext>
                </a:extLst>
              </p:cNvPr>
              <p:cNvSpPr txBox="1"/>
              <p:nvPr/>
            </p:nvSpPr>
            <p:spPr bwMode="auto">
              <a:xfrm>
                <a:off x="1530226" y="5384548"/>
                <a:ext cx="953169" cy="380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sp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  <a:defRPr/>
                </a:pPr>
                <a:r>
                  <a:rPr lang="ko-KR" altLang="en-US" sz="1000" b="1" spc="-20" err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이노텍</a:t>
                </a:r>
                <a:r>
                  <a:rPr lang="ko-KR" altLang="en-US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</a:t>
                </a:r>
                <a:br>
                  <a:rPr lang="ko-KR" altLang="en-US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</a:br>
                <a:r>
                  <a:rPr lang="en-US" altLang="ko-KR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DX PI </a:t>
                </a:r>
                <a:r>
                  <a:rPr lang="ko-KR" altLang="en-US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담당자</a:t>
                </a:r>
              </a:p>
            </p:txBody>
          </p:sp>
        </p:grpSp>
        <p:sp>
          <p:nvSpPr>
            <p:cNvPr id="36" name="말풍선: 모서리가 둥근 사각형 35">
              <a:extLst>
                <a:ext uri="{FF2B5EF4-FFF2-40B4-BE49-F238E27FC236}">
                  <a16:creationId xmlns:a16="http://schemas.microsoft.com/office/drawing/2014/main" id="{D9A183FA-0BCC-47A6-3F11-76979DFE938F}"/>
                </a:ext>
              </a:extLst>
            </p:cNvPr>
            <p:cNvSpPr/>
            <p:nvPr/>
          </p:nvSpPr>
          <p:spPr>
            <a:xfrm>
              <a:off x="6191384" y="5429773"/>
              <a:ext cx="3151076" cy="675671"/>
            </a:xfrm>
            <a:prstGeom prst="wedgeRoundRectCallout">
              <a:avLst>
                <a:gd name="adj1" fmla="val -64601"/>
                <a:gd name="adj2" fmla="val -8028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defRPr/>
              </a:pPr>
              <a:r>
                <a:rPr lang="ko-KR" altLang="en-US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Full </a:t>
              </a:r>
              <a:r>
                <a:rPr lang="ko-KR" altLang="en-US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자동화 공장 구축이 되면서</a:t>
              </a:r>
              <a:b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사람이 직접 제어하면서 실수하는 부분이 줄어들었으며</a:t>
              </a: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</a:t>
              </a:r>
              <a:b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운영 변경 적용 시 빠르게 적용이 가능해서</a:t>
              </a:r>
              <a:b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유연하게 공정 진행이 </a:t>
              </a:r>
              <a:r>
                <a:rPr lang="ko-KR" altLang="en-US" sz="105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가능해졌습니다</a:t>
              </a:r>
              <a:r>
                <a:rPr lang="en-US" altLang="ko-KR" sz="105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E54305B1-8325-5BF7-3C9F-634945D6CEAE}"/>
              </a:ext>
            </a:extLst>
          </p:cNvPr>
          <p:cNvGrpSpPr/>
          <p:nvPr/>
        </p:nvGrpSpPr>
        <p:grpSpPr>
          <a:xfrm>
            <a:off x="10798829" y="1444177"/>
            <a:ext cx="1755405" cy="1240977"/>
            <a:chOff x="10493016" y="2972451"/>
            <a:chExt cx="1755405" cy="124097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CC418ED-71B8-2986-E5D6-77D319445196}"/>
                </a:ext>
              </a:extLst>
            </p:cNvPr>
            <p:cNvSpPr txBox="1"/>
            <p:nvPr/>
          </p:nvSpPr>
          <p:spPr bwMode="auto">
            <a:xfrm>
              <a:off x="10709922" y="2972451"/>
              <a:ext cx="1352367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[Setup </a:t>
              </a:r>
              <a:r>
                <a:rPr lang="ko-KR" altLang="en-US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기간</a:t>
              </a: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]</a:t>
              </a:r>
              <a:endParaRPr lang="ko-KR" altLang="en-US" sz="11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41" name="직선 연결선 40">
              <a:extLst>
                <a:ext uri="{FF2B5EF4-FFF2-40B4-BE49-F238E27FC236}">
                  <a16:creationId xmlns:a16="http://schemas.microsoft.com/office/drawing/2014/main" id="{AB611EEB-3DE1-C195-72AB-23087ED2E175}"/>
                </a:ext>
              </a:extLst>
            </p:cNvPr>
            <p:cNvCxnSpPr/>
            <p:nvPr/>
          </p:nvCxnSpPr>
          <p:spPr>
            <a:xfrm>
              <a:off x="10811790" y="3223093"/>
              <a:ext cx="0" cy="82941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headEnd type="triangle"/>
            </a:ln>
            <a:effectLst/>
          </p:spPr>
        </p:cxn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3288D2C2-5A53-4816-31A6-7ABC1336CA12}"/>
                </a:ext>
              </a:extLst>
            </p:cNvPr>
            <p:cNvCxnSpPr/>
            <p:nvPr/>
          </p:nvCxnSpPr>
          <p:spPr>
            <a:xfrm>
              <a:off x="10663778" y="3997428"/>
              <a:ext cx="1584643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</p:cxnSp>
        <p:sp>
          <p:nvSpPr>
            <p:cNvPr id="43" name="Rectangle 23">
              <a:extLst>
                <a:ext uri="{FF2B5EF4-FFF2-40B4-BE49-F238E27FC236}">
                  <a16:creationId xmlns:a16="http://schemas.microsoft.com/office/drawing/2014/main" id="{CEAC9C6D-1E90-069B-64DC-3A3F431AC7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4790" y="3332537"/>
              <a:ext cx="234000" cy="66489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4" name="Rectangle 23">
              <a:extLst>
                <a:ext uri="{FF2B5EF4-FFF2-40B4-BE49-F238E27FC236}">
                  <a16:creationId xmlns:a16="http://schemas.microsoft.com/office/drawing/2014/main" id="{4450B867-FB9A-78E5-7519-400ADA19EF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81256" y="3580962"/>
              <a:ext cx="234000" cy="4182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5" name="Freeform 228">
              <a:extLst>
                <a:ext uri="{FF2B5EF4-FFF2-40B4-BE49-F238E27FC236}">
                  <a16:creationId xmlns:a16="http://schemas.microsoft.com/office/drawing/2014/main" id="{57C10FF2-EF02-90A1-E800-E732D90072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2026" y="3332535"/>
              <a:ext cx="648000" cy="251451"/>
            </a:xfrm>
            <a:custGeom>
              <a:avLst/>
              <a:gdLst>
                <a:gd name="T0" fmla="*/ 102 w 1875"/>
                <a:gd name="T1" fmla="*/ 0 h 938"/>
                <a:gd name="T2" fmla="*/ 215 w 1875"/>
                <a:gd name="T3" fmla="*/ 0 h 938"/>
                <a:gd name="T4" fmla="*/ 331 w 1875"/>
                <a:gd name="T5" fmla="*/ 7 h 938"/>
                <a:gd name="T6" fmla="*/ 440 w 1875"/>
                <a:gd name="T7" fmla="*/ 24 h 938"/>
                <a:gd name="T8" fmla="*/ 565 w 1875"/>
                <a:gd name="T9" fmla="*/ 51 h 938"/>
                <a:gd name="T10" fmla="*/ 685 w 1875"/>
                <a:gd name="T11" fmla="*/ 89 h 938"/>
                <a:gd name="T12" fmla="*/ 811 w 1875"/>
                <a:gd name="T13" fmla="*/ 140 h 938"/>
                <a:gd name="T14" fmla="*/ 924 w 1875"/>
                <a:gd name="T15" fmla="*/ 194 h 938"/>
                <a:gd name="T16" fmla="*/ 1031 w 1875"/>
                <a:gd name="T17" fmla="*/ 247 h 938"/>
                <a:gd name="T18" fmla="*/ 1141 w 1875"/>
                <a:gd name="T19" fmla="*/ 309 h 938"/>
                <a:gd name="T20" fmla="*/ 1243 w 1875"/>
                <a:gd name="T21" fmla="*/ 377 h 938"/>
                <a:gd name="T22" fmla="*/ 1343 w 1875"/>
                <a:gd name="T23" fmla="*/ 456 h 938"/>
                <a:gd name="T24" fmla="*/ 1424 w 1875"/>
                <a:gd name="T25" fmla="*/ 535 h 938"/>
                <a:gd name="T26" fmla="*/ 1478 w 1875"/>
                <a:gd name="T27" fmla="*/ 608 h 938"/>
                <a:gd name="T28" fmla="*/ 1819 w 1875"/>
                <a:gd name="T29" fmla="*/ 584 h 938"/>
                <a:gd name="T30" fmla="*/ 1703 w 1875"/>
                <a:gd name="T31" fmla="*/ 635 h 938"/>
                <a:gd name="T32" fmla="*/ 1622 w 1875"/>
                <a:gd name="T33" fmla="*/ 676 h 938"/>
                <a:gd name="T34" fmla="*/ 1555 w 1875"/>
                <a:gd name="T35" fmla="*/ 718 h 938"/>
                <a:gd name="T36" fmla="*/ 1490 w 1875"/>
                <a:gd name="T37" fmla="*/ 771 h 938"/>
                <a:gd name="T38" fmla="*/ 1413 w 1875"/>
                <a:gd name="T39" fmla="*/ 839 h 938"/>
                <a:gd name="T40" fmla="*/ 1343 w 1875"/>
                <a:gd name="T41" fmla="*/ 907 h 938"/>
                <a:gd name="T42" fmla="*/ 1281 w 1875"/>
                <a:gd name="T43" fmla="*/ 925 h 938"/>
                <a:gd name="T44" fmla="*/ 1217 w 1875"/>
                <a:gd name="T45" fmla="*/ 893 h 938"/>
                <a:gd name="T46" fmla="*/ 1139 w 1875"/>
                <a:gd name="T47" fmla="*/ 861 h 938"/>
                <a:gd name="T48" fmla="*/ 1067 w 1875"/>
                <a:gd name="T49" fmla="*/ 838 h 938"/>
                <a:gd name="T50" fmla="*/ 985 w 1875"/>
                <a:gd name="T51" fmla="*/ 815 h 938"/>
                <a:gd name="T52" fmla="*/ 901 w 1875"/>
                <a:gd name="T53" fmla="*/ 793 h 938"/>
                <a:gd name="T54" fmla="*/ 820 w 1875"/>
                <a:gd name="T55" fmla="*/ 776 h 938"/>
                <a:gd name="T56" fmla="*/ 743 w 1875"/>
                <a:gd name="T57" fmla="*/ 759 h 938"/>
                <a:gd name="T58" fmla="*/ 638 w 1875"/>
                <a:gd name="T59" fmla="*/ 743 h 938"/>
                <a:gd name="T60" fmla="*/ 1021 w 1875"/>
                <a:gd name="T61" fmla="*/ 618 h 938"/>
                <a:gd name="T62" fmla="*/ 931 w 1875"/>
                <a:gd name="T63" fmla="*/ 500 h 938"/>
                <a:gd name="T64" fmla="*/ 863 w 1875"/>
                <a:gd name="T65" fmla="*/ 432 h 938"/>
                <a:gd name="T66" fmla="*/ 763 w 1875"/>
                <a:gd name="T67" fmla="*/ 340 h 938"/>
                <a:gd name="T68" fmla="*/ 678 w 1875"/>
                <a:gd name="T69" fmla="*/ 268 h 938"/>
                <a:gd name="T70" fmla="*/ 610 w 1875"/>
                <a:gd name="T71" fmla="*/ 214 h 938"/>
                <a:gd name="T72" fmla="*/ 524 w 1875"/>
                <a:gd name="T73" fmla="*/ 161 h 938"/>
                <a:gd name="T74" fmla="*/ 436 w 1875"/>
                <a:gd name="T75" fmla="*/ 116 h 938"/>
                <a:gd name="T76" fmla="*/ 331 w 1875"/>
                <a:gd name="T77" fmla="*/ 79 h 938"/>
                <a:gd name="T78" fmla="*/ 219 w 1875"/>
                <a:gd name="T79" fmla="*/ 51 h 938"/>
                <a:gd name="T80" fmla="*/ 99 w 1875"/>
                <a:gd name="T81" fmla="*/ 27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5" h="938">
                  <a:moveTo>
                    <a:pt x="0" y="7"/>
                  </a:moveTo>
                  <a:lnTo>
                    <a:pt x="102" y="0"/>
                  </a:lnTo>
                  <a:lnTo>
                    <a:pt x="154" y="0"/>
                  </a:lnTo>
                  <a:lnTo>
                    <a:pt x="215" y="0"/>
                  </a:lnTo>
                  <a:lnTo>
                    <a:pt x="273" y="3"/>
                  </a:lnTo>
                  <a:lnTo>
                    <a:pt x="331" y="7"/>
                  </a:lnTo>
                  <a:lnTo>
                    <a:pt x="388" y="14"/>
                  </a:lnTo>
                  <a:lnTo>
                    <a:pt x="440" y="24"/>
                  </a:lnTo>
                  <a:lnTo>
                    <a:pt x="497" y="34"/>
                  </a:lnTo>
                  <a:lnTo>
                    <a:pt x="565" y="51"/>
                  </a:lnTo>
                  <a:lnTo>
                    <a:pt x="627" y="72"/>
                  </a:lnTo>
                  <a:lnTo>
                    <a:pt x="685" y="89"/>
                  </a:lnTo>
                  <a:lnTo>
                    <a:pt x="750" y="113"/>
                  </a:lnTo>
                  <a:lnTo>
                    <a:pt x="811" y="140"/>
                  </a:lnTo>
                  <a:lnTo>
                    <a:pt x="873" y="168"/>
                  </a:lnTo>
                  <a:lnTo>
                    <a:pt x="924" y="194"/>
                  </a:lnTo>
                  <a:lnTo>
                    <a:pt x="982" y="221"/>
                  </a:lnTo>
                  <a:lnTo>
                    <a:pt x="1031" y="247"/>
                  </a:lnTo>
                  <a:lnTo>
                    <a:pt x="1086" y="278"/>
                  </a:lnTo>
                  <a:lnTo>
                    <a:pt x="1141" y="309"/>
                  </a:lnTo>
                  <a:lnTo>
                    <a:pt x="1196" y="347"/>
                  </a:lnTo>
                  <a:lnTo>
                    <a:pt x="1243" y="377"/>
                  </a:lnTo>
                  <a:lnTo>
                    <a:pt x="1295" y="418"/>
                  </a:lnTo>
                  <a:lnTo>
                    <a:pt x="1343" y="456"/>
                  </a:lnTo>
                  <a:lnTo>
                    <a:pt x="1387" y="494"/>
                  </a:lnTo>
                  <a:lnTo>
                    <a:pt x="1424" y="535"/>
                  </a:lnTo>
                  <a:lnTo>
                    <a:pt x="1454" y="570"/>
                  </a:lnTo>
                  <a:lnTo>
                    <a:pt x="1478" y="608"/>
                  </a:lnTo>
                  <a:lnTo>
                    <a:pt x="1875" y="557"/>
                  </a:lnTo>
                  <a:lnTo>
                    <a:pt x="1819" y="584"/>
                  </a:lnTo>
                  <a:lnTo>
                    <a:pt x="1754" y="611"/>
                  </a:lnTo>
                  <a:lnTo>
                    <a:pt x="1703" y="635"/>
                  </a:lnTo>
                  <a:lnTo>
                    <a:pt x="1664" y="653"/>
                  </a:lnTo>
                  <a:lnTo>
                    <a:pt x="1622" y="676"/>
                  </a:lnTo>
                  <a:lnTo>
                    <a:pt x="1588" y="697"/>
                  </a:lnTo>
                  <a:lnTo>
                    <a:pt x="1555" y="718"/>
                  </a:lnTo>
                  <a:lnTo>
                    <a:pt x="1522" y="744"/>
                  </a:lnTo>
                  <a:lnTo>
                    <a:pt x="1490" y="771"/>
                  </a:lnTo>
                  <a:lnTo>
                    <a:pt x="1451" y="804"/>
                  </a:lnTo>
                  <a:lnTo>
                    <a:pt x="1413" y="839"/>
                  </a:lnTo>
                  <a:lnTo>
                    <a:pt x="1380" y="869"/>
                  </a:lnTo>
                  <a:lnTo>
                    <a:pt x="1343" y="907"/>
                  </a:lnTo>
                  <a:lnTo>
                    <a:pt x="1312" y="938"/>
                  </a:lnTo>
                  <a:lnTo>
                    <a:pt x="1281" y="925"/>
                  </a:lnTo>
                  <a:lnTo>
                    <a:pt x="1250" y="907"/>
                  </a:lnTo>
                  <a:lnTo>
                    <a:pt x="1217" y="893"/>
                  </a:lnTo>
                  <a:lnTo>
                    <a:pt x="1178" y="877"/>
                  </a:lnTo>
                  <a:lnTo>
                    <a:pt x="1139" y="861"/>
                  </a:lnTo>
                  <a:lnTo>
                    <a:pt x="1102" y="848"/>
                  </a:lnTo>
                  <a:lnTo>
                    <a:pt x="1067" y="838"/>
                  </a:lnTo>
                  <a:lnTo>
                    <a:pt x="1027" y="825"/>
                  </a:lnTo>
                  <a:lnTo>
                    <a:pt x="985" y="815"/>
                  </a:lnTo>
                  <a:lnTo>
                    <a:pt x="941" y="804"/>
                  </a:lnTo>
                  <a:lnTo>
                    <a:pt x="901" y="793"/>
                  </a:lnTo>
                  <a:lnTo>
                    <a:pt x="863" y="783"/>
                  </a:lnTo>
                  <a:lnTo>
                    <a:pt x="820" y="776"/>
                  </a:lnTo>
                  <a:lnTo>
                    <a:pt x="781" y="767"/>
                  </a:lnTo>
                  <a:lnTo>
                    <a:pt x="743" y="759"/>
                  </a:lnTo>
                  <a:lnTo>
                    <a:pt x="699" y="750"/>
                  </a:lnTo>
                  <a:lnTo>
                    <a:pt x="638" y="743"/>
                  </a:lnTo>
                  <a:lnTo>
                    <a:pt x="1048" y="673"/>
                  </a:lnTo>
                  <a:lnTo>
                    <a:pt x="1021" y="618"/>
                  </a:lnTo>
                  <a:lnTo>
                    <a:pt x="989" y="577"/>
                  </a:lnTo>
                  <a:lnTo>
                    <a:pt x="931" y="500"/>
                  </a:lnTo>
                  <a:lnTo>
                    <a:pt x="897" y="466"/>
                  </a:lnTo>
                  <a:lnTo>
                    <a:pt x="863" y="432"/>
                  </a:lnTo>
                  <a:lnTo>
                    <a:pt x="801" y="374"/>
                  </a:lnTo>
                  <a:lnTo>
                    <a:pt x="763" y="340"/>
                  </a:lnTo>
                  <a:lnTo>
                    <a:pt x="719" y="299"/>
                  </a:lnTo>
                  <a:lnTo>
                    <a:pt x="678" y="268"/>
                  </a:lnTo>
                  <a:lnTo>
                    <a:pt x="644" y="241"/>
                  </a:lnTo>
                  <a:lnTo>
                    <a:pt x="610" y="214"/>
                  </a:lnTo>
                  <a:lnTo>
                    <a:pt x="569" y="187"/>
                  </a:lnTo>
                  <a:lnTo>
                    <a:pt x="524" y="161"/>
                  </a:lnTo>
                  <a:lnTo>
                    <a:pt x="480" y="140"/>
                  </a:lnTo>
                  <a:lnTo>
                    <a:pt x="436" y="116"/>
                  </a:lnTo>
                  <a:lnTo>
                    <a:pt x="382" y="96"/>
                  </a:lnTo>
                  <a:lnTo>
                    <a:pt x="331" y="79"/>
                  </a:lnTo>
                  <a:lnTo>
                    <a:pt x="273" y="65"/>
                  </a:lnTo>
                  <a:lnTo>
                    <a:pt x="219" y="51"/>
                  </a:lnTo>
                  <a:lnTo>
                    <a:pt x="160" y="38"/>
                  </a:lnTo>
                  <a:lnTo>
                    <a:pt x="99" y="2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6" name="Rectangle 234">
              <a:extLst>
                <a:ext uri="{FF2B5EF4-FFF2-40B4-BE49-F238E27FC236}">
                  <a16:creationId xmlns:a16="http://schemas.microsoft.com/office/drawing/2014/main" id="{3CA17846-1F07-B3BA-092E-AD99170C565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811790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도입 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7" name="Rectangle 234">
              <a:extLst>
                <a:ext uri="{FF2B5EF4-FFF2-40B4-BE49-F238E27FC236}">
                  <a16:creationId xmlns:a16="http://schemas.microsoft.com/office/drawing/2014/main" id="{474C7B2E-8B78-6134-14BD-7DACCFE05F9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403114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도입 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8" name="Rectangle 234">
              <a:extLst>
                <a:ext uri="{FF2B5EF4-FFF2-40B4-BE49-F238E27FC236}">
                  <a16:creationId xmlns:a16="http://schemas.microsoft.com/office/drawing/2014/main" id="{684727C7-1C91-545C-6616-C27D4262000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493016" y="3245319"/>
              <a:ext cx="318774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Day</a:t>
              </a: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30DC13B2-143A-64D1-E026-8AC8B0BDC947}"/>
                </a:ext>
              </a:extLst>
            </p:cNvPr>
            <p:cNvCxnSpPr/>
            <p:nvPr/>
          </p:nvCxnSpPr>
          <p:spPr>
            <a:xfrm>
              <a:off x="11376114" y="3332537"/>
              <a:ext cx="684000" cy="483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ABDAC4FE-017A-DC96-BC17-1A67481102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72863" y="3582376"/>
              <a:ext cx="504000" cy="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1B96B20F-1798-0CF8-182F-1B036797B7D5}"/>
                </a:ext>
              </a:extLst>
            </p:cNvPr>
            <p:cNvCxnSpPr/>
            <p:nvPr/>
          </p:nvCxnSpPr>
          <p:spPr>
            <a:xfrm flipV="1">
              <a:off x="11916114" y="3582376"/>
              <a:ext cx="0" cy="14400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headEnd type="none" w="med" len="med"/>
              <a:tailEnd type="stealth" w="med" len="med"/>
            </a:ln>
            <a:effectLst/>
          </p:spPr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05716ED8-0026-E27B-1EF1-132DEC9BC2D2}"/>
                </a:ext>
              </a:extLst>
            </p:cNvPr>
            <p:cNvCxnSpPr/>
            <p:nvPr/>
          </p:nvCxnSpPr>
          <p:spPr>
            <a:xfrm>
              <a:off x="11916114" y="3189020"/>
              <a:ext cx="0" cy="14400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headEnd type="none" w="med" len="med"/>
              <a:tailEnd type="stealth" w="med" len="med"/>
            </a:ln>
            <a:effectLst/>
          </p:spPr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D20B5DF-F08D-0CAC-42B2-5157EFDF4D33}"/>
                </a:ext>
              </a:extLst>
            </p:cNvPr>
            <p:cNvSpPr txBox="1"/>
            <p:nvPr/>
          </p:nvSpPr>
          <p:spPr>
            <a:xfrm>
              <a:off x="11788148" y="3384860"/>
              <a:ext cx="288715" cy="180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/>
              <a:r>
                <a:rPr lang="en-US" altLang="ko-KR" sz="1000" b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20%</a:t>
              </a:r>
              <a:endParaRPr lang="ko-KR" altLang="en-US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543" name="그룹 1542">
            <a:extLst>
              <a:ext uri="{FF2B5EF4-FFF2-40B4-BE49-F238E27FC236}">
                <a16:creationId xmlns:a16="http://schemas.microsoft.com/office/drawing/2014/main" id="{71FD7C71-C2FC-1F6D-8328-43365EF61FAC}"/>
              </a:ext>
            </a:extLst>
          </p:cNvPr>
          <p:cNvGrpSpPr/>
          <p:nvPr/>
        </p:nvGrpSpPr>
        <p:grpSpPr>
          <a:xfrm>
            <a:off x="12887979" y="1444177"/>
            <a:ext cx="1755405" cy="1240977"/>
            <a:chOff x="10493016" y="2972451"/>
            <a:chExt cx="1755405" cy="1240977"/>
          </a:xfrm>
        </p:grpSpPr>
        <p:sp>
          <p:nvSpPr>
            <p:cNvPr id="1544" name="TextBox 1543">
              <a:extLst>
                <a:ext uri="{FF2B5EF4-FFF2-40B4-BE49-F238E27FC236}">
                  <a16:creationId xmlns:a16="http://schemas.microsoft.com/office/drawing/2014/main" id="{B40F4496-ACB7-AD15-374F-88DA25B3638A}"/>
                </a:ext>
              </a:extLst>
            </p:cNvPr>
            <p:cNvSpPr txBox="1"/>
            <p:nvPr/>
          </p:nvSpPr>
          <p:spPr bwMode="auto">
            <a:xfrm>
              <a:off x="10709922" y="2972451"/>
              <a:ext cx="1352367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[</a:t>
              </a:r>
              <a:r>
                <a:rPr lang="ko-KR" altLang="en-US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설비 오류</a:t>
              </a: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]</a:t>
              </a:r>
              <a:endParaRPr lang="ko-KR" altLang="en-US" sz="11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1545" name="직선 연결선 1544">
              <a:extLst>
                <a:ext uri="{FF2B5EF4-FFF2-40B4-BE49-F238E27FC236}">
                  <a16:creationId xmlns:a16="http://schemas.microsoft.com/office/drawing/2014/main" id="{3219F66A-E4E0-AB58-939A-3A7367A11998}"/>
                </a:ext>
              </a:extLst>
            </p:cNvPr>
            <p:cNvCxnSpPr/>
            <p:nvPr/>
          </p:nvCxnSpPr>
          <p:spPr>
            <a:xfrm>
              <a:off x="10811790" y="3223093"/>
              <a:ext cx="0" cy="82941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headEnd type="triangle"/>
            </a:ln>
            <a:effectLst/>
          </p:spPr>
        </p:cxnSp>
        <p:cxnSp>
          <p:nvCxnSpPr>
            <p:cNvPr id="1546" name="직선 연결선 1545">
              <a:extLst>
                <a:ext uri="{FF2B5EF4-FFF2-40B4-BE49-F238E27FC236}">
                  <a16:creationId xmlns:a16="http://schemas.microsoft.com/office/drawing/2014/main" id="{838371D1-73CD-6884-5D3E-6BE48F32792B}"/>
                </a:ext>
              </a:extLst>
            </p:cNvPr>
            <p:cNvCxnSpPr/>
            <p:nvPr/>
          </p:nvCxnSpPr>
          <p:spPr>
            <a:xfrm>
              <a:off x="10663778" y="3997428"/>
              <a:ext cx="1584643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</p:cxnSp>
        <p:sp>
          <p:nvSpPr>
            <p:cNvPr id="1547" name="Rectangle 23">
              <a:extLst>
                <a:ext uri="{FF2B5EF4-FFF2-40B4-BE49-F238E27FC236}">
                  <a16:creationId xmlns:a16="http://schemas.microsoft.com/office/drawing/2014/main" id="{6A215E2F-943C-3A9D-DCC2-19AE79E2E3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4790" y="3332537"/>
              <a:ext cx="234000" cy="66489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548" name="Rectangle 23">
              <a:extLst>
                <a:ext uri="{FF2B5EF4-FFF2-40B4-BE49-F238E27FC236}">
                  <a16:creationId xmlns:a16="http://schemas.microsoft.com/office/drawing/2014/main" id="{1C165C13-CA50-2F62-CAF4-20BD679221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81256" y="3659994"/>
              <a:ext cx="234000" cy="33920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686" name="Freeform 228">
              <a:extLst>
                <a:ext uri="{FF2B5EF4-FFF2-40B4-BE49-F238E27FC236}">
                  <a16:creationId xmlns:a16="http://schemas.microsoft.com/office/drawing/2014/main" id="{9EE5D613-BCC9-9D57-55C3-2BE6732115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2026" y="3332535"/>
              <a:ext cx="648000" cy="311925"/>
            </a:xfrm>
            <a:custGeom>
              <a:avLst/>
              <a:gdLst>
                <a:gd name="T0" fmla="*/ 102 w 1875"/>
                <a:gd name="T1" fmla="*/ 0 h 938"/>
                <a:gd name="T2" fmla="*/ 215 w 1875"/>
                <a:gd name="T3" fmla="*/ 0 h 938"/>
                <a:gd name="T4" fmla="*/ 331 w 1875"/>
                <a:gd name="T5" fmla="*/ 7 h 938"/>
                <a:gd name="T6" fmla="*/ 440 w 1875"/>
                <a:gd name="T7" fmla="*/ 24 h 938"/>
                <a:gd name="T8" fmla="*/ 565 w 1875"/>
                <a:gd name="T9" fmla="*/ 51 h 938"/>
                <a:gd name="T10" fmla="*/ 685 w 1875"/>
                <a:gd name="T11" fmla="*/ 89 h 938"/>
                <a:gd name="T12" fmla="*/ 811 w 1875"/>
                <a:gd name="T13" fmla="*/ 140 h 938"/>
                <a:gd name="T14" fmla="*/ 924 w 1875"/>
                <a:gd name="T15" fmla="*/ 194 h 938"/>
                <a:gd name="T16" fmla="*/ 1031 w 1875"/>
                <a:gd name="T17" fmla="*/ 247 h 938"/>
                <a:gd name="T18" fmla="*/ 1141 w 1875"/>
                <a:gd name="T19" fmla="*/ 309 h 938"/>
                <a:gd name="T20" fmla="*/ 1243 w 1875"/>
                <a:gd name="T21" fmla="*/ 377 h 938"/>
                <a:gd name="T22" fmla="*/ 1343 w 1875"/>
                <a:gd name="T23" fmla="*/ 456 h 938"/>
                <a:gd name="T24" fmla="*/ 1424 w 1875"/>
                <a:gd name="T25" fmla="*/ 535 h 938"/>
                <a:gd name="T26" fmla="*/ 1478 w 1875"/>
                <a:gd name="T27" fmla="*/ 608 h 938"/>
                <a:gd name="T28" fmla="*/ 1819 w 1875"/>
                <a:gd name="T29" fmla="*/ 584 h 938"/>
                <a:gd name="T30" fmla="*/ 1703 w 1875"/>
                <a:gd name="T31" fmla="*/ 635 h 938"/>
                <a:gd name="T32" fmla="*/ 1622 w 1875"/>
                <a:gd name="T33" fmla="*/ 676 h 938"/>
                <a:gd name="T34" fmla="*/ 1555 w 1875"/>
                <a:gd name="T35" fmla="*/ 718 h 938"/>
                <a:gd name="T36" fmla="*/ 1490 w 1875"/>
                <a:gd name="T37" fmla="*/ 771 h 938"/>
                <a:gd name="T38" fmla="*/ 1413 w 1875"/>
                <a:gd name="T39" fmla="*/ 839 h 938"/>
                <a:gd name="T40" fmla="*/ 1343 w 1875"/>
                <a:gd name="T41" fmla="*/ 907 h 938"/>
                <a:gd name="T42" fmla="*/ 1281 w 1875"/>
                <a:gd name="T43" fmla="*/ 925 h 938"/>
                <a:gd name="T44" fmla="*/ 1217 w 1875"/>
                <a:gd name="T45" fmla="*/ 893 h 938"/>
                <a:gd name="T46" fmla="*/ 1139 w 1875"/>
                <a:gd name="T47" fmla="*/ 861 h 938"/>
                <a:gd name="T48" fmla="*/ 1067 w 1875"/>
                <a:gd name="T49" fmla="*/ 838 h 938"/>
                <a:gd name="T50" fmla="*/ 985 w 1875"/>
                <a:gd name="T51" fmla="*/ 815 h 938"/>
                <a:gd name="T52" fmla="*/ 901 w 1875"/>
                <a:gd name="T53" fmla="*/ 793 h 938"/>
                <a:gd name="T54" fmla="*/ 820 w 1875"/>
                <a:gd name="T55" fmla="*/ 776 h 938"/>
                <a:gd name="T56" fmla="*/ 743 w 1875"/>
                <a:gd name="T57" fmla="*/ 759 h 938"/>
                <a:gd name="T58" fmla="*/ 638 w 1875"/>
                <a:gd name="T59" fmla="*/ 743 h 938"/>
                <a:gd name="T60" fmla="*/ 1021 w 1875"/>
                <a:gd name="T61" fmla="*/ 618 h 938"/>
                <a:gd name="T62" fmla="*/ 931 w 1875"/>
                <a:gd name="T63" fmla="*/ 500 h 938"/>
                <a:gd name="T64" fmla="*/ 863 w 1875"/>
                <a:gd name="T65" fmla="*/ 432 h 938"/>
                <a:gd name="T66" fmla="*/ 763 w 1875"/>
                <a:gd name="T67" fmla="*/ 340 h 938"/>
                <a:gd name="T68" fmla="*/ 678 w 1875"/>
                <a:gd name="T69" fmla="*/ 268 h 938"/>
                <a:gd name="T70" fmla="*/ 610 w 1875"/>
                <a:gd name="T71" fmla="*/ 214 h 938"/>
                <a:gd name="T72" fmla="*/ 524 w 1875"/>
                <a:gd name="T73" fmla="*/ 161 h 938"/>
                <a:gd name="T74" fmla="*/ 436 w 1875"/>
                <a:gd name="T75" fmla="*/ 116 h 938"/>
                <a:gd name="T76" fmla="*/ 331 w 1875"/>
                <a:gd name="T77" fmla="*/ 79 h 938"/>
                <a:gd name="T78" fmla="*/ 219 w 1875"/>
                <a:gd name="T79" fmla="*/ 51 h 938"/>
                <a:gd name="T80" fmla="*/ 99 w 1875"/>
                <a:gd name="T81" fmla="*/ 27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5" h="938">
                  <a:moveTo>
                    <a:pt x="0" y="7"/>
                  </a:moveTo>
                  <a:lnTo>
                    <a:pt x="102" y="0"/>
                  </a:lnTo>
                  <a:lnTo>
                    <a:pt x="154" y="0"/>
                  </a:lnTo>
                  <a:lnTo>
                    <a:pt x="215" y="0"/>
                  </a:lnTo>
                  <a:lnTo>
                    <a:pt x="273" y="3"/>
                  </a:lnTo>
                  <a:lnTo>
                    <a:pt x="331" y="7"/>
                  </a:lnTo>
                  <a:lnTo>
                    <a:pt x="388" y="14"/>
                  </a:lnTo>
                  <a:lnTo>
                    <a:pt x="440" y="24"/>
                  </a:lnTo>
                  <a:lnTo>
                    <a:pt x="497" y="34"/>
                  </a:lnTo>
                  <a:lnTo>
                    <a:pt x="565" y="51"/>
                  </a:lnTo>
                  <a:lnTo>
                    <a:pt x="627" y="72"/>
                  </a:lnTo>
                  <a:lnTo>
                    <a:pt x="685" y="89"/>
                  </a:lnTo>
                  <a:lnTo>
                    <a:pt x="750" y="113"/>
                  </a:lnTo>
                  <a:lnTo>
                    <a:pt x="811" y="140"/>
                  </a:lnTo>
                  <a:lnTo>
                    <a:pt x="873" y="168"/>
                  </a:lnTo>
                  <a:lnTo>
                    <a:pt x="924" y="194"/>
                  </a:lnTo>
                  <a:lnTo>
                    <a:pt x="982" y="221"/>
                  </a:lnTo>
                  <a:lnTo>
                    <a:pt x="1031" y="247"/>
                  </a:lnTo>
                  <a:lnTo>
                    <a:pt x="1086" y="278"/>
                  </a:lnTo>
                  <a:lnTo>
                    <a:pt x="1141" y="309"/>
                  </a:lnTo>
                  <a:lnTo>
                    <a:pt x="1196" y="347"/>
                  </a:lnTo>
                  <a:lnTo>
                    <a:pt x="1243" y="377"/>
                  </a:lnTo>
                  <a:lnTo>
                    <a:pt x="1295" y="418"/>
                  </a:lnTo>
                  <a:lnTo>
                    <a:pt x="1343" y="456"/>
                  </a:lnTo>
                  <a:lnTo>
                    <a:pt x="1387" y="494"/>
                  </a:lnTo>
                  <a:lnTo>
                    <a:pt x="1424" y="535"/>
                  </a:lnTo>
                  <a:lnTo>
                    <a:pt x="1454" y="570"/>
                  </a:lnTo>
                  <a:lnTo>
                    <a:pt x="1478" y="608"/>
                  </a:lnTo>
                  <a:lnTo>
                    <a:pt x="1875" y="557"/>
                  </a:lnTo>
                  <a:lnTo>
                    <a:pt x="1819" y="584"/>
                  </a:lnTo>
                  <a:lnTo>
                    <a:pt x="1754" y="611"/>
                  </a:lnTo>
                  <a:lnTo>
                    <a:pt x="1703" y="635"/>
                  </a:lnTo>
                  <a:lnTo>
                    <a:pt x="1664" y="653"/>
                  </a:lnTo>
                  <a:lnTo>
                    <a:pt x="1622" y="676"/>
                  </a:lnTo>
                  <a:lnTo>
                    <a:pt x="1588" y="697"/>
                  </a:lnTo>
                  <a:lnTo>
                    <a:pt x="1555" y="718"/>
                  </a:lnTo>
                  <a:lnTo>
                    <a:pt x="1522" y="744"/>
                  </a:lnTo>
                  <a:lnTo>
                    <a:pt x="1490" y="771"/>
                  </a:lnTo>
                  <a:lnTo>
                    <a:pt x="1451" y="804"/>
                  </a:lnTo>
                  <a:lnTo>
                    <a:pt x="1413" y="839"/>
                  </a:lnTo>
                  <a:lnTo>
                    <a:pt x="1380" y="869"/>
                  </a:lnTo>
                  <a:lnTo>
                    <a:pt x="1343" y="907"/>
                  </a:lnTo>
                  <a:lnTo>
                    <a:pt x="1312" y="938"/>
                  </a:lnTo>
                  <a:lnTo>
                    <a:pt x="1281" y="925"/>
                  </a:lnTo>
                  <a:lnTo>
                    <a:pt x="1250" y="907"/>
                  </a:lnTo>
                  <a:lnTo>
                    <a:pt x="1217" y="893"/>
                  </a:lnTo>
                  <a:lnTo>
                    <a:pt x="1178" y="877"/>
                  </a:lnTo>
                  <a:lnTo>
                    <a:pt x="1139" y="861"/>
                  </a:lnTo>
                  <a:lnTo>
                    <a:pt x="1102" y="848"/>
                  </a:lnTo>
                  <a:lnTo>
                    <a:pt x="1067" y="838"/>
                  </a:lnTo>
                  <a:lnTo>
                    <a:pt x="1027" y="825"/>
                  </a:lnTo>
                  <a:lnTo>
                    <a:pt x="985" y="815"/>
                  </a:lnTo>
                  <a:lnTo>
                    <a:pt x="941" y="804"/>
                  </a:lnTo>
                  <a:lnTo>
                    <a:pt x="901" y="793"/>
                  </a:lnTo>
                  <a:lnTo>
                    <a:pt x="863" y="783"/>
                  </a:lnTo>
                  <a:lnTo>
                    <a:pt x="820" y="776"/>
                  </a:lnTo>
                  <a:lnTo>
                    <a:pt x="781" y="767"/>
                  </a:lnTo>
                  <a:lnTo>
                    <a:pt x="743" y="759"/>
                  </a:lnTo>
                  <a:lnTo>
                    <a:pt x="699" y="750"/>
                  </a:lnTo>
                  <a:lnTo>
                    <a:pt x="638" y="743"/>
                  </a:lnTo>
                  <a:lnTo>
                    <a:pt x="1048" y="673"/>
                  </a:lnTo>
                  <a:lnTo>
                    <a:pt x="1021" y="618"/>
                  </a:lnTo>
                  <a:lnTo>
                    <a:pt x="989" y="577"/>
                  </a:lnTo>
                  <a:lnTo>
                    <a:pt x="931" y="500"/>
                  </a:lnTo>
                  <a:lnTo>
                    <a:pt x="897" y="466"/>
                  </a:lnTo>
                  <a:lnTo>
                    <a:pt x="863" y="432"/>
                  </a:lnTo>
                  <a:lnTo>
                    <a:pt x="801" y="374"/>
                  </a:lnTo>
                  <a:lnTo>
                    <a:pt x="763" y="340"/>
                  </a:lnTo>
                  <a:lnTo>
                    <a:pt x="719" y="299"/>
                  </a:lnTo>
                  <a:lnTo>
                    <a:pt x="678" y="268"/>
                  </a:lnTo>
                  <a:lnTo>
                    <a:pt x="644" y="241"/>
                  </a:lnTo>
                  <a:lnTo>
                    <a:pt x="610" y="214"/>
                  </a:lnTo>
                  <a:lnTo>
                    <a:pt x="569" y="187"/>
                  </a:lnTo>
                  <a:lnTo>
                    <a:pt x="524" y="161"/>
                  </a:lnTo>
                  <a:lnTo>
                    <a:pt x="480" y="140"/>
                  </a:lnTo>
                  <a:lnTo>
                    <a:pt x="436" y="116"/>
                  </a:lnTo>
                  <a:lnTo>
                    <a:pt x="382" y="96"/>
                  </a:lnTo>
                  <a:lnTo>
                    <a:pt x="331" y="79"/>
                  </a:lnTo>
                  <a:lnTo>
                    <a:pt x="273" y="65"/>
                  </a:lnTo>
                  <a:lnTo>
                    <a:pt x="219" y="51"/>
                  </a:lnTo>
                  <a:lnTo>
                    <a:pt x="160" y="38"/>
                  </a:lnTo>
                  <a:lnTo>
                    <a:pt x="99" y="2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687" name="Rectangle 234">
              <a:extLst>
                <a:ext uri="{FF2B5EF4-FFF2-40B4-BE49-F238E27FC236}">
                  <a16:creationId xmlns:a16="http://schemas.microsoft.com/office/drawing/2014/main" id="{C1493782-BC9C-2C8E-FC0B-B8779DDDF61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811790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도입 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688" name="Rectangle 234">
              <a:extLst>
                <a:ext uri="{FF2B5EF4-FFF2-40B4-BE49-F238E27FC236}">
                  <a16:creationId xmlns:a16="http://schemas.microsoft.com/office/drawing/2014/main" id="{CE039D8E-4817-1605-25B9-A546D14080A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403114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도입 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689" name="Rectangle 234">
              <a:extLst>
                <a:ext uri="{FF2B5EF4-FFF2-40B4-BE49-F238E27FC236}">
                  <a16:creationId xmlns:a16="http://schemas.microsoft.com/office/drawing/2014/main" id="{2E842354-5256-0971-69A0-DC1B77CA92B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493016" y="3245319"/>
              <a:ext cx="318774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건수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1690" name="직선 연결선 1689">
              <a:extLst>
                <a:ext uri="{FF2B5EF4-FFF2-40B4-BE49-F238E27FC236}">
                  <a16:creationId xmlns:a16="http://schemas.microsoft.com/office/drawing/2014/main" id="{1CC181C2-F441-352C-C662-B8F8971F3291}"/>
                </a:ext>
              </a:extLst>
            </p:cNvPr>
            <p:cNvCxnSpPr/>
            <p:nvPr/>
          </p:nvCxnSpPr>
          <p:spPr>
            <a:xfrm>
              <a:off x="11376114" y="3332537"/>
              <a:ext cx="684000" cy="483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1691" name="직선 연결선 1690">
              <a:extLst>
                <a:ext uri="{FF2B5EF4-FFF2-40B4-BE49-F238E27FC236}">
                  <a16:creationId xmlns:a16="http://schemas.microsoft.com/office/drawing/2014/main" id="{9EBA749B-80F2-8D71-A985-CCA8979A67E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72863" y="3652226"/>
              <a:ext cx="504000" cy="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1692" name="직선 연결선 1691">
              <a:extLst>
                <a:ext uri="{FF2B5EF4-FFF2-40B4-BE49-F238E27FC236}">
                  <a16:creationId xmlns:a16="http://schemas.microsoft.com/office/drawing/2014/main" id="{745F0813-054A-5ADA-B658-9F3150D03E56}"/>
                </a:ext>
              </a:extLst>
            </p:cNvPr>
            <p:cNvCxnSpPr/>
            <p:nvPr/>
          </p:nvCxnSpPr>
          <p:spPr>
            <a:xfrm flipV="1">
              <a:off x="11916114" y="3652226"/>
              <a:ext cx="0" cy="14400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headEnd type="none" w="med" len="med"/>
              <a:tailEnd type="stealth" w="med" len="med"/>
            </a:ln>
            <a:effectLst/>
          </p:spPr>
        </p:cxnSp>
        <p:cxnSp>
          <p:nvCxnSpPr>
            <p:cNvPr id="1693" name="직선 연결선 1692">
              <a:extLst>
                <a:ext uri="{FF2B5EF4-FFF2-40B4-BE49-F238E27FC236}">
                  <a16:creationId xmlns:a16="http://schemas.microsoft.com/office/drawing/2014/main" id="{8F8A3C10-D35F-410A-E901-15F6718C82C5}"/>
                </a:ext>
              </a:extLst>
            </p:cNvPr>
            <p:cNvCxnSpPr/>
            <p:nvPr/>
          </p:nvCxnSpPr>
          <p:spPr>
            <a:xfrm>
              <a:off x="11916114" y="3189020"/>
              <a:ext cx="0" cy="14400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headEnd type="none" w="med" len="med"/>
              <a:tailEnd type="stealth" w="med" len="med"/>
            </a:ln>
            <a:effectLst/>
          </p:spPr>
        </p:cxnSp>
        <p:sp>
          <p:nvSpPr>
            <p:cNvPr id="1694" name="TextBox 1693">
              <a:extLst>
                <a:ext uri="{FF2B5EF4-FFF2-40B4-BE49-F238E27FC236}">
                  <a16:creationId xmlns:a16="http://schemas.microsoft.com/office/drawing/2014/main" id="{6A52A720-5E88-4C5E-8BE4-7E3E7DA6D335}"/>
                </a:ext>
              </a:extLst>
            </p:cNvPr>
            <p:cNvSpPr txBox="1"/>
            <p:nvPr/>
          </p:nvSpPr>
          <p:spPr>
            <a:xfrm>
              <a:off x="11788148" y="3384860"/>
              <a:ext cx="288715" cy="180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/>
              <a:r>
                <a:rPr lang="en-US" altLang="ko-KR" sz="1000" b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40%</a:t>
              </a:r>
              <a:endParaRPr lang="ko-KR" altLang="en-US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pic>
        <p:nvPicPr>
          <p:cNvPr id="1570" name="그림 1569">
            <a:extLst>
              <a:ext uri="{FF2B5EF4-FFF2-40B4-BE49-F238E27FC236}">
                <a16:creationId xmlns:a16="http://schemas.microsoft.com/office/drawing/2014/main" id="{72A23C4C-3805-0196-C134-883DAE7BC3AB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clrChange>
              <a:clrFrom>
                <a:srgbClr val="F0F0EA"/>
              </a:clrFrom>
              <a:clrTo>
                <a:srgbClr val="F0F0EA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54" t="15649" r="4591" b="41053"/>
          <a:stretch/>
        </p:blipFill>
        <p:spPr>
          <a:xfrm>
            <a:off x="6235821" y="2620640"/>
            <a:ext cx="3151232" cy="2672161"/>
          </a:xfrm>
          <a:prstGeom prst="rect">
            <a:avLst/>
          </a:prstGeom>
        </p:spPr>
      </p:pic>
      <p:sp>
        <p:nvSpPr>
          <p:cNvPr id="1572" name="TextBox 1571">
            <a:extLst>
              <a:ext uri="{FF2B5EF4-FFF2-40B4-BE49-F238E27FC236}">
                <a16:creationId xmlns:a16="http://schemas.microsoft.com/office/drawing/2014/main" id="{BBDC9FDC-693A-5A42-B9B4-37E0EA6BA389}"/>
              </a:ext>
            </a:extLst>
          </p:cNvPr>
          <p:cNvSpPr txBox="1"/>
          <p:nvPr/>
        </p:nvSpPr>
        <p:spPr>
          <a:xfrm>
            <a:off x="6781486" y="2740111"/>
            <a:ext cx="198000" cy="92333"/>
          </a:xfrm>
          <a:prstGeom prst="rect">
            <a:avLst/>
          </a:prstGeom>
          <a:solidFill>
            <a:srgbClr val="FB5802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6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CIM+</a:t>
            </a:r>
            <a:endParaRPr lang="ko-KR" altLang="en-US" sz="60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576" name="TextBox 1575">
            <a:extLst>
              <a:ext uri="{FF2B5EF4-FFF2-40B4-BE49-F238E27FC236}">
                <a16:creationId xmlns:a16="http://schemas.microsoft.com/office/drawing/2014/main" id="{21CA360B-792A-50B6-37ED-5540A9982258}"/>
              </a:ext>
            </a:extLst>
          </p:cNvPr>
          <p:cNvSpPr txBox="1"/>
          <p:nvPr/>
        </p:nvSpPr>
        <p:spPr>
          <a:xfrm>
            <a:off x="6781486" y="3525667"/>
            <a:ext cx="198000" cy="92333"/>
          </a:xfrm>
          <a:prstGeom prst="rect">
            <a:avLst/>
          </a:prstGeom>
          <a:solidFill>
            <a:srgbClr val="FB5802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6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CIM+</a:t>
            </a:r>
            <a:endParaRPr lang="ko-KR" altLang="en-US" sz="60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577" name="TextBox 1576">
            <a:extLst>
              <a:ext uri="{FF2B5EF4-FFF2-40B4-BE49-F238E27FC236}">
                <a16:creationId xmlns:a16="http://schemas.microsoft.com/office/drawing/2014/main" id="{EB205B0C-6E1F-8C4F-BD2F-F2AC003353FA}"/>
              </a:ext>
            </a:extLst>
          </p:cNvPr>
          <p:cNvSpPr txBox="1"/>
          <p:nvPr/>
        </p:nvSpPr>
        <p:spPr>
          <a:xfrm>
            <a:off x="6340898" y="4375814"/>
            <a:ext cx="198000" cy="92333"/>
          </a:xfrm>
          <a:prstGeom prst="rect">
            <a:avLst/>
          </a:prstGeom>
          <a:solidFill>
            <a:srgbClr val="FB5802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6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CIM+</a:t>
            </a:r>
            <a:endParaRPr lang="ko-KR" altLang="en-US" sz="60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578" name="TextBox 1577">
            <a:extLst>
              <a:ext uri="{FF2B5EF4-FFF2-40B4-BE49-F238E27FC236}">
                <a16:creationId xmlns:a16="http://schemas.microsoft.com/office/drawing/2014/main" id="{78ACCB80-5F10-675C-DE54-B0BE90F1AD9B}"/>
              </a:ext>
            </a:extLst>
          </p:cNvPr>
          <p:cNvSpPr txBox="1"/>
          <p:nvPr/>
        </p:nvSpPr>
        <p:spPr>
          <a:xfrm>
            <a:off x="7123924" y="4375814"/>
            <a:ext cx="198000" cy="92333"/>
          </a:xfrm>
          <a:prstGeom prst="rect">
            <a:avLst/>
          </a:prstGeom>
          <a:solidFill>
            <a:srgbClr val="FB5802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6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CIM+</a:t>
            </a:r>
            <a:endParaRPr lang="ko-KR" altLang="en-US" sz="60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579" name="TextBox 1578">
            <a:extLst>
              <a:ext uri="{FF2B5EF4-FFF2-40B4-BE49-F238E27FC236}">
                <a16:creationId xmlns:a16="http://schemas.microsoft.com/office/drawing/2014/main" id="{B45F6AEF-6BC4-164F-A455-9CC5EBBE790D}"/>
              </a:ext>
            </a:extLst>
          </p:cNvPr>
          <p:cNvSpPr txBox="1"/>
          <p:nvPr/>
        </p:nvSpPr>
        <p:spPr>
          <a:xfrm>
            <a:off x="7906950" y="4375814"/>
            <a:ext cx="198000" cy="92333"/>
          </a:xfrm>
          <a:prstGeom prst="rect">
            <a:avLst/>
          </a:prstGeom>
          <a:solidFill>
            <a:srgbClr val="FB5802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6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CIM+</a:t>
            </a:r>
            <a:endParaRPr lang="ko-KR" altLang="en-US" sz="60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580" name="TextBox 1579">
            <a:extLst>
              <a:ext uri="{FF2B5EF4-FFF2-40B4-BE49-F238E27FC236}">
                <a16:creationId xmlns:a16="http://schemas.microsoft.com/office/drawing/2014/main" id="{CDE092C0-FB1E-5A23-7AEF-EF41659320F5}"/>
              </a:ext>
            </a:extLst>
          </p:cNvPr>
          <p:cNvSpPr txBox="1"/>
          <p:nvPr/>
        </p:nvSpPr>
        <p:spPr>
          <a:xfrm>
            <a:off x="8333426" y="3262987"/>
            <a:ext cx="216000" cy="92333"/>
          </a:xfrm>
          <a:prstGeom prst="rect">
            <a:avLst/>
          </a:prstGeom>
          <a:solidFill>
            <a:srgbClr val="FB5802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6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CIM+</a:t>
            </a:r>
            <a:endParaRPr lang="ko-KR" altLang="en-US" sz="60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594" name="TextBox 1593">
            <a:extLst>
              <a:ext uri="{FF2B5EF4-FFF2-40B4-BE49-F238E27FC236}">
                <a16:creationId xmlns:a16="http://schemas.microsoft.com/office/drawing/2014/main" id="{59DC59E1-715E-5196-6B5E-516950032128}"/>
              </a:ext>
            </a:extLst>
          </p:cNvPr>
          <p:cNvSpPr txBox="1"/>
          <p:nvPr/>
        </p:nvSpPr>
        <p:spPr>
          <a:xfrm>
            <a:off x="8330251" y="2732173"/>
            <a:ext cx="216000" cy="92333"/>
          </a:xfrm>
          <a:prstGeom prst="rect">
            <a:avLst/>
          </a:prstGeom>
          <a:solidFill>
            <a:srgbClr val="FB5802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600">
                <a:solidFill>
                  <a:schemeClr val="bg1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CIM+</a:t>
            </a:r>
            <a:endParaRPr lang="ko-KR" altLang="en-US" sz="600">
              <a:solidFill>
                <a:schemeClr val="bg1"/>
              </a:solidFill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  <p:sp>
        <p:nvSpPr>
          <p:cNvPr id="1595" name="TextBox 1594">
            <a:extLst>
              <a:ext uri="{FF2B5EF4-FFF2-40B4-BE49-F238E27FC236}">
                <a16:creationId xmlns:a16="http://schemas.microsoft.com/office/drawing/2014/main" id="{61EE92D7-E1AB-7AD6-E019-39E75A29786B}"/>
              </a:ext>
            </a:extLst>
          </p:cNvPr>
          <p:cNvSpPr txBox="1"/>
          <p:nvPr/>
        </p:nvSpPr>
        <p:spPr>
          <a:xfrm>
            <a:off x="6682486" y="1670878"/>
            <a:ext cx="198000" cy="92333"/>
          </a:xfrm>
          <a:prstGeom prst="rect">
            <a:avLst/>
          </a:prstGeom>
          <a:solidFill>
            <a:srgbClr val="ECECEC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600">
                <a:latin typeface="LG스마트체2.0 Regular" panose="020B0600000101010101" pitchFamily="50" charset="-127"/>
                <a:ea typeface="LG스마트체2.0 Regular" panose="020B0600000101010101" pitchFamily="50" charset="-127"/>
              </a:rPr>
              <a:t>CIM+</a:t>
            </a:r>
            <a:endParaRPr lang="ko-KR" altLang="en-US" sz="600"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98478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433</Words>
  <Application>Microsoft Office PowerPoint</Application>
  <PresentationFormat>사용자 지정</PresentationFormat>
  <Paragraphs>58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Arial</vt:lpstr>
      <vt:lpstr>Arial Narrow</vt:lpstr>
      <vt:lpstr>Calibri</vt:lpstr>
      <vt:lpstr>Calibri Light</vt:lpstr>
      <vt:lpstr>LG스마트체2.0 Regular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