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79" r:id="rId5"/>
    <p:sldId id="2147479680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79"/>
            <p14:sldId id="2147479680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E4820-4C3B-00FB-7A51-9F4861DED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87E867C-D6EB-8DDA-D86B-67ED3A918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A45FF5B-1DF8-EB6A-4CED-F5C16004D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769A70-287C-FB70-2CCE-CA0CD783D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835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4D755-65CF-F47A-6634-AD0BB72A7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67D302A-FD65-3EB8-6E20-A28F55295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AD2710B-D059-16C8-77CD-68C75E10C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F09C70-65A6-8DCB-C388-A0E96FC47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sv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55D1-B536-4316-E7D0-6819108FE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10">
            <a:extLst>
              <a:ext uri="{FF2B5EF4-FFF2-40B4-BE49-F238E27FC236}">
                <a16:creationId xmlns:a16="http://schemas.microsoft.com/office/drawing/2014/main" id="{6B9B96BE-2D29-A744-EB85-25E15FB10D9D}"/>
              </a:ext>
            </a:extLst>
          </p:cNvPr>
          <p:cNvSpPr/>
          <p:nvPr/>
        </p:nvSpPr>
        <p:spPr>
          <a:xfrm>
            <a:off x="440443" y="801688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15" name="Rectangle 10">
            <a:extLst>
              <a:ext uri="{FF2B5EF4-FFF2-40B4-BE49-F238E27FC236}">
                <a16:creationId xmlns:a16="http://schemas.microsoft.com/office/drawing/2014/main" id="{5903FEF4-8BC7-DDFB-5A19-DD0AB5AF9A91}"/>
              </a:ext>
            </a:extLst>
          </p:cNvPr>
          <p:cNvSpPr/>
          <p:nvPr/>
        </p:nvSpPr>
        <p:spPr>
          <a:xfrm>
            <a:off x="5476416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16" name="Rectangle 10">
            <a:extLst>
              <a:ext uri="{FF2B5EF4-FFF2-40B4-BE49-F238E27FC236}">
                <a16:creationId xmlns:a16="http://schemas.microsoft.com/office/drawing/2014/main" id="{E61166E9-D49E-3E34-2225-62C798AF9D4C}"/>
              </a:ext>
            </a:extLst>
          </p:cNvPr>
          <p:cNvSpPr/>
          <p:nvPr/>
        </p:nvSpPr>
        <p:spPr>
          <a:xfrm>
            <a:off x="10546262" y="801687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02BCA14-5CAE-5529-2C4C-FF8701302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_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제조시스템 가상 검증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가상검증 시뮬레이터를 이용하여 양산 전 운영시나리오 검증하고 최적화하기”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F7E3EA-1054-F2AA-8F86-838AC5D62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030" y="2082442"/>
            <a:ext cx="6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831737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100">
                <a:solidFill>
                  <a:srgbClr val="000000"/>
                </a:solidFill>
                <a:latin typeface="Aptos" panose="020B0004020202020204" pitchFamily="34" charset="0"/>
                <a:ea typeface="맑은 고딕" panose="020B0503020000020004" pitchFamily="50" charset="-127"/>
              </a:rPr>
            </a:br>
            <a:endParaRPr lang="ko-KR" altLang="ko-KR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102D7BC-891D-7C4E-A8C2-EAC7B4AAE4FC}"/>
              </a:ext>
            </a:extLst>
          </p:cNvPr>
          <p:cNvGrpSpPr/>
          <p:nvPr/>
        </p:nvGrpSpPr>
        <p:grpSpPr>
          <a:xfrm>
            <a:off x="431024" y="877706"/>
            <a:ext cx="4126329" cy="338290"/>
            <a:chOff x="344488" y="620713"/>
            <a:chExt cx="4536512" cy="371920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F82A5CC-A204-B2C7-EDFB-ACA576A67270}"/>
                </a:ext>
              </a:extLst>
            </p:cNvPr>
            <p:cNvSpPr/>
            <p:nvPr/>
          </p:nvSpPr>
          <p:spPr>
            <a:xfrm>
              <a:off x="407737" y="629093"/>
              <a:ext cx="4473263" cy="363540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Virtual Commissioning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19D436B-6F13-B2D7-049B-3EA0DB1E699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CFAFA8B7-8B81-AF41-0477-676888279067}"/>
              </a:ext>
            </a:extLst>
          </p:cNvPr>
          <p:cNvGrpSpPr/>
          <p:nvPr/>
        </p:nvGrpSpPr>
        <p:grpSpPr>
          <a:xfrm>
            <a:off x="5476860" y="877709"/>
            <a:ext cx="5010165" cy="338289"/>
            <a:chOff x="5024437" y="494579"/>
            <a:chExt cx="5508207" cy="371918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96FBA7F-E39B-321D-FD7B-418DC1128172}"/>
                </a:ext>
              </a:extLst>
            </p:cNvPr>
            <p:cNvSpPr/>
            <p:nvPr/>
          </p:nvSpPr>
          <p:spPr>
            <a:xfrm>
              <a:off x="5087685" y="502958"/>
              <a:ext cx="5444959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Virtual Commissioning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무엇이고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1C6B5E00-4C96-CB1F-A069-DEA15C39E77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2CE8869-D869-735A-FDD7-8426C0A0F4F3}"/>
              </a:ext>
            </a:extLst>
          </p:cNvPr>
          <p:cNvSpPr/>
          <p:nvPr/>
        </p:nvSpPr>
        <p:spPr>
          <a:xfrm>
            <a:off x="602474" y="1380091"/>
            <a:ext cx="41263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</a:pPr>
            <a:r>
              <a:rPr lang="en-US" altLang="ko-KR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ko-KR" altLang="en-US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양산 전이나 운영할 때 문제를 사전에 파악하고 사전 해결 할 수 있음</a:t>
            </a:r>
            <a:r>
              <a:rPr lang="en-US" altLang="ko-KR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sz="1000" b="1">
              <a:solidFill>
                <a:srgbClr val="70AD47">
                  <a:lumMod val="75000"/>
                </a:srgb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8AFD70C-6708-98B0-D628-38085530AEB5}"/>
              </a:ext>
            </a:extLst>
          </p:cNvPr>
          <p:cNvGrpSpPr/>
          <p:nvPr/>
        </p:nvGrpSpPr>
        <p:grpSpPr>
          <a:xfrm>
            <a:off x="545228" y="4904466"/>
            <a:ext cx="4102359" cy="1108909"/>
            <a:chOff x="281549" y="3263507"/>
            <a:chExt cx="4510159" cy="1219140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146A97E-4742-23C4-0AF1-32E1D3DCA789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6" name="그래픽 15" descr="남자 옆모습 단색으로 채워진">
                <a:extLst>
                  <a:ext uri="{FF2B5EF4-FFF2-40B4-BE49-F238E27FC236}">
                    <a16:creationId xmlns:a16="http://schemas.microsoft.com/office/drawing/2014/main" id="{8104F3A4-DDB8-D00E-A9FD-79968AC96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7" name="그래픽 16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8D30F84C-1B39-172D-3E13-89A82F622F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34E1948C-234E-C8FE-174D-BC6757BE39D9}"/>
                </a:ext>
              </a:extLst>
            </p:cNvPr>
            <p:cNvSpPr/>
            <p:nvPr/>
          </p:nvSpPr>
          <p:spPr>
            <a:xfrm>
              <a:off x="1069991" y="3263507"/>
              <a:ext cx="3721717" cy="1219140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 시나리오의 문제를 사전에 찾아 해결하고 싶어요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외부환경변화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(Layout, </a:t>
              </a:r>
              <a:r>
                <a:rPr lang="ko-KR" altLang="en-US" sz="105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운영로직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등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유연하게 </a:t>
              </a:r>
              <a:r>
                <a:rPr lang="ko-KR" altLang="en-US" sz="105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대처하고싶어요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 defTabSz="415869">
                <a:spcBef>
                  <a:spcPts val="546"/>
                </a:spcBef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실제처럼 동시 복합 이벤트 발생 환경에서 테스트 </a:t>
              </a:r>
              <a:r>
                <a:rPr lang="ko-KR" altLang="en-US" sz="105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해보고싶어요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53CE7B8-89BC-74A9-3FF6-A93CE4EA05EF}"/>
              </a:ext>
            </a:extLst>
          </p:cNvPr>
          <p:cNvGrpSpPr/>
          <p:nvPr/>
        </p:nvGrpSpPr>
        <p:grpSpPr>
          <a:xfrm>
            <a:off x="621941" y="6146487"/>
            <a:ext cx="4110816" cy="484855"/>
            <a:chOff x="365888" y="5878870"/>
            <a:chExt cx="4519457" cy="533052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DCFF59C-2150-15C1-A7DD-A588E909C408}"/>
                </a:ext>
              </a:extLst>
            </p:cNvPr>
            <p:cNvSpPr/>
            <p:nvPr/>
          </p:nvSpPr>
          <p:spPr>
            <a:xfrm>
              <a:off x="365888" y="6073550"/>
              <a:ext cx="4519457" cy="3383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다양한 케이스를 사전에 검증할 수 있는 솔루션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" name="Freeform 75">
              <a:extLst>
                <a:ext uri="{FF2B5EF4-FFF2-40B4-BE49-F238E27FC236}">
                  <a16:creationId xmlns:a16="http://schemas.microsoft.com/office/drawing/2014/main" id="{52BD79F4-F36F-E00F-8ED9-70EB368AE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8A5B0EA-C6AC-D707-0AE4-8ED5CE7D0EAD}"/>
              </a:ext>
            </a:extLst>
          </p:cNvPr>
          <p:cNvGrpSpPr/>
          <p:nvPr/>
        </p:nvGrpSpPr>
        <p:grpSpPr>
          <a:xfrm>
            <a:off x="5524485" y="6143163"/>
            <a:ext cx="4467239" cy="419648"/>
            <a:chOff x="5024436" y="6960069"/>
            <a:chExt cx="4911311" cy="304508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E31A521-7480-4868-E80A-D0E0103ACF8C}"/>
                </a:ext>
              </a:extLst>
            </p:cNvPr>
            <p:cNvSpPr/>
            <p:nvPr/>
          </p:nvSpPr>
          <p:spPr>
            <a:xfrm>
              <a:off x="5024436" y="7041245"/>
              <a:ext cx="4911311" cy="223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 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별 특화 표준 프로세스 기반 검증 표준화 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</a:t>
              </a:r>
              <a:endParaRPr lang="en-US" altLang="ko-KR" sz="16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" name="Freeform 75">
              <a:extLst>
                <a:ext uri="{FF2B5EF4-FFF2-40B4-BE49-F238E27FC236}">
                  <a16:creationId xmlns:a16="http://schemas.microsoft.com/office/drawing/2014/main" id="{B194490E-11A6-5C49-35DE-B47230B7E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960069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D018BAF-756B-9504-0A49-7C6A40A7A6AC}"/>
              </a:ext>
            </a:extLst>
          </p:cNvPr>
          <p:cNvGrpSpPr/>
          <p:nvPr/>
        </p:nvGrpSpPr>
        <p:grpSpPr>
          <a:xfrm>
            <a:off x="1191950" y="3279509"/>
            <a:ext cx="3206725" cy="389295"/>
            <a:chOff x="-3958937" y="4708592"/>
            <a:chExt cx="3525493" cy="427993"/>
          </a:xfrm>
        </p:grpSpPr>
        <p:sp>
          <p:nvSpPr>
            <p:cNvPr id="25" name="AutoShape 5">
              <a:extLst>
                <a:ext uri="{FF2B5EF4-FFF2-40B4-BE49-F238E27FC236}">
                  <a16:creationId xmlns:a16="http://schemas.microsoft.com/office/drawing/2014/main" id="{3271ED17-E672-65F0-F32B-B3A54DFEE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4708592"/>
              <a:ext cx="2088232" cy="25725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65490" tIns="32745" rIns="65490" bIns="32745" anchor="t" anchorCtr="0">
              <a:spAutoFit/>
            </a:bodyPr>
            <a:lstStyle/>
            <a:p>
              <a:pPr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Start Advantage</a:t>
              </a:r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2FBAF654-5B5F-707C-2AC8-3FC5816CBCC1}"/>
                </a:ext>
              </a:extLst>
            </p:cNvPr>
            <p:cNvSpPr/>
            <p:nvPr/>
          </p:nvSpPr>
          <p:spPr bwMode="auto">
            <a:xfrm>
              <a:off x="-395893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7" name="AutoShape 5">
              <a:extLst>
                <a:ext uri="{FF2B5EF4-FFF2-40B4-BE49-F238E27FC236}">
                  <a16:creationId xmlns:a16="http://schemas.microsoft.com/office/drawing/2014/main" id="{7294DCEE-4F85-1564-0AE1-A68BBDD64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21676" y="4708592"/>
              <a:ext cx="2088232" cy="42799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2745" rIns="65490" bIns="32745" anchor="t" anchorCtr="0">
              <a:spAutoFit/>
            </a:bodyPr>
            <a:lstStyle/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사전 문제 파악 및 개선</a:t>
              </a:r>
              <a:endParaRPr kumimoji="1" lang="en-US" altLang="ko-KR" sz="105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설계 초기 완성도 확보</a:t>
              </a:r>
              <a:endParaRPr kumimoji="1" lang="en-US" altLang="ko-KR" sz="105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6D556EA-8D6C-547A-A163-CA1CA5926095}"/>
              </a:ext>
            </a:extLst>
          </p:cNvPr>
          <p:cNvGrpSpPr/>
          <p:nvPr/>
        </p:nvGrpSpPr>
        <p:grpSpPr>
          <a:xfrm>
            <a:off x="1191951" y="3672803"/>
            <a:ext cx="3722949" cy="712460"/>
            <a:chOff x="-3958937" y="5469788"/>
            <a:chExt cx="3890806" cy="783283"/>
          </a:xfrm>
        </p:grpSpPr>
        <p:sp>
          <p:nvSpPr>
            <p:cNvPr id="29" name="AutoShape 5">
              <a:extLst>
                <a:ext uri="{FF2B5EF4-FFF2-40B4-BE49-F238E27FC236}">
                  <a16:creationId xmlns:a16="http://schemas.microsoft.com/office/drawing/2014/main" id="{0464C3B4-F4AC-AEEF-A6F9-73B1B10F4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5469788"/>
              <a:ext cx="2088233" cy="25725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65490" tIns="32745" rIns="65490" bIns="32745" anchor="t" anchorCtr="0">
              <a:spAutoFit/>
            </a:bodyPr>
            <a:lstStyle/>
            <a:p>
              <a:pPr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Reduced Lead Time</a:t>
              </a:r>
            </a:p>
          </p:txBody>
        </p: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DC735079-3ED7-F724-7E42-BD62B3BB19AB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61D33299-0519-80CB-18C0-528D6A197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93001" y="5469788"/>
              <a:ext cx="2524870" cy="78328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2745" rIns="65490" bIns="32745" anchor="t" anchorCtr="0">
              <a:spAutoFit/>
            </a:bodyPr>
            <a:lstStyle/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자동화 및 배속 시뮬레이션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정상</a:t>
              </a:r>
              <a:r>
                <a:rPr kumimoji="1" lang="en-US" altLang="ko-KR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예외 상황의 다양한 케이스 검증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실시간 모니터링 및 피드백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멀티라인 테스트 공수 감소 </a:t>
              </a:r>
              <a:r>
                <a:rPr kumimoji="1" lang="en-US" altLang="ko-KR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(80%)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8AC7E71-72BD-F904-D746-5509C5B9E544}"/>
              </a:ext>
            </a:extLst>
          </p:cNvPr>
          <p:cNvGrpSpPr/>
          <p:nvPr/>
        </p:nvGrpSpPr>
        <p:grpSpPr>
          <a:xfrm>
            <a:off x="1191950" y="4374053"/>
            <a:ext cx="3713425" cy="712460"/>
            <a:chOff x="-3958937" y="6569540"/>
            <a:chExt cx="4082562" cy="783282"/>
          </a:xfrm>
        </p:grpSpPr>
        <p:sp>
          <p:nvSpPr>
            <p:cNvPr id="33" name="AutoShape 5">
              <a:extLst>
                <a:ext uri="{FF2B5EF4-FFF2-40B4-BE49-F238E27FC236}">
                  <a16:creationId xmlns:a16="http://schemas.microsoft.com/office/drawing/2014/main" id="{84077B9C-CF0D-493A-9E1F-F11C65356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6569540"/>
              <a:ext cx="2088232" cy="25725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65490" tIns="32745" rIns="65490" bIns="32745" anchor="t" anchorCtr="0">
              <a:spAutoFit/>
            </a:bodyPr>
            <a:lstStyle/>
            <a:p>
              <a:pPr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Improve Quality</a:t>
              </a: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5D0875AB-A643-9514-3300-E78A5BAA83D0}"/>
                </a:ext>
              </a:extLst>
            </p:cNvPr>
            <p:cNvSpPr/>
            <p:nvPr/>
          </p:nvSpPr>
          <p:spPr bwMode="auto">
            <a:xfrm>
              <a:off x="-3958937" y="6615214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5" name="AutoShape 5">
              <a:extLst>
                <a:ext uri="{FF2B5EF4-FFF2-40B4-BE49-F238E27FC236}">
                  <a16:creationId xmlns:a16="http://schemas.microsoft.com/office/drawing/2014/main" id="{BFAC82F5-7672-66D2-A62B-96F770CAE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21676" y="6569540"/>
              <a:ext cx="2645301" cy="78328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2745" rIns="65490" bIns="32745" anchor="t" anchorCtr="0">
              <a:spAutoFit/>
            </a:bodyPr>
            <a:lstStyle/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사전검증을 통한 개발품질 향상</a:t>
              </a: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운영로직</a:t>
              </a: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en-US" altLang="ko-KR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&amp; </a:t>
              </a: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프로세스 최적화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최적 운영안 도출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05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물류 부동 시간 최소화</a:t>
              </a:r>
              <a:endParaRPr kumimoji="1" lang="en-US" altLang="ko-KR" sz="105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93BD602-2CD2-0A04-E667-91427DDC83E4}"/>
              </a:ext>
            </a:extLst>
          </p:cNvPr>
          <p:cNvGrpSpPr/>
          <p:nvPr/>
        </p:nvGrpSpPr>
        <p:grpSpPr>
          <a:xfrm>
            <a:off x="6099435" y="5309505"/>
            <a:ext cx="2134733" cy="229215"/>
            <a:chOff x="5087686" y="5594263"/>
            <a:chExt cx="2346939" cy="252000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63A2B769-7ADF-CB06-C4A9-0C72EE9D36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1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1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302C76FA-F53A-1634-D2C2-DF5DA5F83713}"/>
                </a:ext>
              </a:extLst>
            </p:cNvPr>
            <p:cNvSpPr/>
            <p:nvPr/>
          </p:nvSpPr>
          <p:spPr>
            <a:xfrm>
              <a:off x="5399272" y="5627931"/>
              <a:ext cx="2035353" cy="1691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물류시스템 검증 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단위 공정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E74D6062-BAF1-6644-B4C4-CA445D20C561}"/>
              </a:ext>
            </a:extLst>
          </p:cNvPr>
          <p:cNvGrpSpPr/>
          <p:nvPr/>
        </p:nvGrpSpPr>
        <p:grpSpPr>
          <a:xfrm>
            <a:off x="6099435" y="5572304"/>
            <a:ext cx="3513969" cy="229215"/>
            <a:chOff x="5087686" y="5594263"/>
            <a:chExt cx="3863279" cy="252000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4976FDC7-D703-03AA-5185-4F9FA9BA4B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1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1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290406D-8740-74BC-C9F9-44307B213BEE}"/>
                </a:ext>
              </a:extLst>
            </p:cNvPr>
            <p:cNvSpPr/>
            <p:nvPr/>
          </p:nvSpPr>
          <p:spPr>
            <a:xfrm>
              <a:off x="5399272" y="5627931"/>
              <a:ext cx="3551693" cy="1691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+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공정시스템 검증 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단위 공정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55BE513-85BD-4003-C4F8-F76E95577CEA}"/>
              </a:ext>
            </a:extLst>
          </p:cNvPr>
          <p:cNvGrpSpPr/>
          <p:nvPr/>
        </p:nvGrpSpPr>
        <p:grpSpPr>
          <a:xfrm>
            <a:off x="6099434" y="5835101"/>
            <a:ext cx="2978096" cy="229215"/>
            <a:chOff x="5087686" y="5594263"/>
            <a:chExt cx="3274137" cy="252000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4B6D439C-9715-FFF7-4929-B4D99EBBCC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1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1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01F1C63-5585-14B2-C6E4-756E25ABAD36}"/>
                </a:ext>
              </a:extLst>
            </p:cNvPr>
            <p:cNvSpPr/>
            <p:nvPr/>
          </p:nvSpPr>
          <p:spPr>
            <a:xfrm>
              <a:off x="5399274" y="5627931"/>
              <a:ext cx="2962549" cy="1691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+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공정시스템 검증 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통합 공정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45" name="왼쪽 대괄호 44">
            <a:extLst>
              <a:ext uri="{FF2B5EF4-FFF2-40B4-BE49-F238E27FC236}">
                <a16:creationId xmlns:a16="http://schemas.microsoft.com/office/drawing/2014/main" id="{5E6A5E0C-4269-A27F-31A2-6B1B8AB13390}"/>
              </a:ext>
            </a:extLst>
          </p:cNvPr>
          <p:cNvSpPr/>
          <p:nvPr/>
        </p:nvSpPr>
        <p:spPr>
          <a:xfrm>
            <a:off x="5995923" y="5353500"/>
            <a:ext cx="74180" cy="654899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15869"/>
            <a:endParaRPr lang="ko-KR" altLang="en-US" sz="140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5C63E13D-F5AF-8DEF-EC57-6DC90D8CF7A8}"/>
              </a:ext>
            </a:extLst>
          </p:cNvPr>
          <p:cNvSpPr>
            <a:spLocks noChangeAspect="1"/>
          </p:cNvSpPr>
          <p:nvPr/>
        </p:nvSpPr>
        <p:spPr>
          <a:xfrm rot="16200000">
            <a:off x="5541448" y="5557841"/>
            <a:ext cx="600633" cy="246221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172" tIns="0" rIns="83172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15869"/>
            <a:r>
              <a:rPr lang="en-US" altLang="ko-KR" sz="8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8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8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8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8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800" b="1">
              <a:solidFill>
                <a:prstClr val="white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D333885-14E6-22B8-2965-A37DBA1050E2}"/>
              </a:ext>
            </a:extLst>
          </p:cNvPr>
          <p:cNvSpPr/>
          <p:nvPr/>
        </p:nvSpPr>
        <p:spPr>
          <a:xfrm>
            <a:off x="5628552" y="4507338"/>
            <a:ext cx="4011049" cy="75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951" indent="-155951" defTabSz="831685">
              <a:lnSpc>
                <a:spcPts val="910"/>
              </a:lnSpc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운영 시스템과 동일한 환경 구성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버전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기준정보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데이터 동기화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55951" indent="-155951" defTabSz="831685">
              <a:lnSpc>
                <a:spcPts val="910"/>
              </a:lnSpc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물리적 설비와 동일한 레이아웃 및 설비 스펙 모델링  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55951" indent="-155951" defTabSz="831685">
              <a:lnSpc>
                <a:spcPts val="910"/>
              </a:lnSpc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FIT&amp;GAP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분석</a:t>
            </a:r>
            <a:r>
              <a:rPr lang="en-US" altLang="ko-KR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해석 및 설계검증을 통한 검증모델 표준화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55951" indent="-155951" defTabSz="831685">
              <a:lnSpc>
                <a:spcPts val="910"/>
              </a:lnSpc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운영 시나리오 기반 </a:t>
            </a:r>
            <a:r>
              <a:rPr lang="ko-KR" altLang="en-US" sz="1100" dirty="0">
                <a:solidFill>
                  <a:prstClr val="black"/>
                </a:solidFill>
                <a:latin typeface="LG스마트체 Regular"/>
                <a:ea typeface="LG스마트체 Regular" pitchFamily="50" charset="-127"/>
              </a:rPr>
              <a:t>운영안 개선 효과 </a:t>
            </a:r>
            <a:r>
              <a:rPr lang="ko-KR" altLang="en-US" sz="11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검증</a:t>
            </a:r>
            <a:endParaRPr lang="en-US" altLang="ko-KR" sz="11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0E08C362-199C-D24F-7EFF-9969E9FF41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5056" y="1616767"/>
            <a:ext cx="2978694" cy="162356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9" name="그룹 48">
            <a:extLst>
              <a:ext uri="{FF2B5EF4-FFF2-40B4-BE49-F238E27FC236}">
                <a16:creationId xmlns:a16="http://schemas.microsoft.com/office/drawing/2014/main" id="{5BFF6B4B-D9DD-68D1-E095-2E243E73566B}"/>
              </a:ext>
            </a:extLst>
          </p:cNvPr>
          <p:cNvGrpSpPr/>
          <p:nvPr/>
        </p:nvGrpSpPr>
        <p:grpSpPr>
          <a:xfrm>
            <a:off x="5460189" y="3340203"/>
            <a:ext cx="4872049" cy="1336571"/>
            <a:chOff x="320501" y="984362"/>
            <a:chExt cx="4560491" cy="1160946"/>
          </a:xfrm>
        </p:grpSpPr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001D2AD-692E-A5D9-8607-CECA756E1AFD}"/>
                </a:ext>
              </a:extLst>
            </p:cNvPr>
            <p:cNvCxnSpPr>
              <a:cxnSpLocks/>
              <a:stCxn id="80" idx="6"/>
              <a:endCxn id="66" idx="2"/>
            </p:cNvCxnSpPr>
            <p:nvPr/>
          </p:nvCxnSpPr>
          <p:spPr>
            <a:xfrm>
              <a:off x="739315" y="1435742"/>
              <a:ext cx="3348392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A6EF9DA4-CF10-6EC1-4B95-92EAF0629021}"/>
                </a:ext>
              </a:extLst>
            </p:cNvPr>
            <p:cNvGrpSpPr/>
            <p:nvPr/>
          </p:nvGrpSpPr>
          <p:grpSpPr>
            <a:xfrm>
              <a:off x="559315" y="1010714"/>
              <a:ext cx="793285" cy="515028"/>
              <a:chOff x="627201" y="1079258"/>
              <a:chExt cx="793285" cy="515028"/>
            </a:xfrm>
          </p:grpSpPr>
          <p:sp>
            <p:nvSpPr>
              <p:cNvPr id="79" name="직사각형 78">
                <a:extLst>
                  <a:ext uri="{FF2B5EF4-FFF2-40B4-BE49-F238E27FC236}">
                    <a16:creationId xmlns:a16="http://schemas.microsoft.com/office/drawing/2014/main" id="{BE104D25-CACA-86C6-74C6-AC6176A176C2}"/>
                  </a:ext>
                </a:extLst>
              </p:cNvPr>
              <p:cNvSpPr/>
              <p:nvPr/>
            </p:nvSpPr>
            <p:spPr>
              <a:xfrm rot="19627707">
                <a:off x="647853" y="1079258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en-US" altLang="ko-KR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I/F</a:t>
                </a:r>
                <a:r>
                  <a:rPr lang="ko-KR" altLang="en-US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시스템선정</a:t>
                </a:r>
                <a:endParaRPr lang="en-US" altLang="ko-KR" sz="7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" name="타원 79">
                <a:extLst>
                  <a:ext uri="{FF2B5EF4-FFF2-40B4-BE49-F238E27FC236}">
                    <a16:creationId xmlns:a16="http://schemas.microsoft.com/office/drawing/2014/main" id="{D43661E6-F0C2-B58E-A481-377FC749D8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77214ABF-FB80-7FCD-AF72-240E89D43593}"/>
                </a:ext>
              </a:extLst>
            </p:cNvPr>
            <p:cNvGrpSpPr/>
            <p:nvPr/>
          </p:nvGrpSpPr>
          <p:grpSpPr>
            <a:xfrm>
              <a:off x="1147380" y="1010715"/>
              <a:ext cx="793285" cy="515027"/>
              <a:chOff x="627201" y="1079259"/>
              <a:chExt cx="793285" cy="515027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EED3B0C0-0D9A-DFA1-DB67-56385619C015}"/>
                  </a:ext>
                </a:extLst>
              </p:cNvPr>
              <p:cNvSpPr/>
              <p:nvPr/>
            </p:nvSpPr>
            <p:spPr>
              <a:xfrm rot="19627707">
                <a:off x="647853" y="1079259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시나리오정의</a:t>
                </a:r>
                <a:endParaRPr lang="en-US" altLang="ko-KR" sz="7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0705CBD0-7950-1D0B-FA0B-14F8B775A8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7102314F-2BF4-0E56-E32D-7085429807C1}"/>
                </a:ext>
              </a:extLst>
            </p:cNvPr>
            <p:cNvGrpSpPr/>
            <p:nvPr/>
          </p:nvGrpSpPr>
          <p:grpSpPr>
            <a:xfrm>
              <a:off x="1735445" y="1010715"/>
              <a:ext cx="793285" cy="515027"/>
              <a:chOff x="627201" y="1079259"/>
              <a:chExt cx="793285" cy="515027"/>
            </a:xfrm>
          </p:grpSpPr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400B8EA0-D2E2-95E7-065A-6FD7ED7D52C3}"/>
                  </a:ext>
                </a:extLst>
              </p:cNvPr>
              <p:cNvSpPr/>
              <p:nvPr/>
            </p:nvSpPr>
            <p:spPr>
              <a:xfrm rot="19627707">
                <a:off x="647853" y="1079259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시스템구현</a:t>
                </a:r>
                <a:endParaRPr lang="en-US" altLang="ko-KR" sz="7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" name="타원 75">
                <a:extLst>
                  <a:ext uri="{FF2B5EF4-FFF2-40B4-BE49-F238E27FC236}">
                    <a16:creationId xmlns:a16="http://schemas.microsoft.com/office/drawing/2014/main" id="{26D6FEBC-55DB-0293-19C8-9D4B4D8B3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47A08D11-BD34-3F9A-0053-34D28030A92E}"/>
                </a:ext>
              </a:extLst>
            </p:cNvPr>
            <p:cNvGrpSpPr/>
            <p:nvPr/>
          </p:nvGrpSpPr>
          <p:grpSpPr>
            <a:xfrm>
              <a:off x="2323510" y="1010715"/>
              <a:ext cx="793285" cy="515027"/>
              <a:chOff x="627201" y="1079259"/>
              <a:chExt cx="793285" cy="515027"/>
            </a:xfrm>
          </p:grpSpPr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62930919-1E85-3477-8859-B14B6CCB6FD2}"/>
                  </a:ext>
                </a:extLst>
              </p:cNvPr>
              <p:cNvSpPr/>
              <p:nvPr/>
            </p:nvSpPr>
            <p:spPr>
              <a:xfrm rot="19627707">
                <a:off x="647853" y="1079259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en-US" altLang="ko-KR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3D Modeling</a:t>
                </a:r>
              </a:p>
            </p:txBody>
          </p:sp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8F8FF3E8-A54D-B602-F353-4B8B13ABCF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3948A94A-BBCC-623F-7540-5FD3139175A3}"/>
                </a:ext>
              </a:extLst>
            </p:cNvPr>
            <p:cNvGrpSpPr/>
            <p:nvPr/>
          </p:nvGrpSpPr>
          <p:grpSpPr>
            <a:xfrm>
              <a:off x="2911575" y="1010715"/>
              <a:ext cx="793285" cy="515027"/>
              <a:chOff x="627201" y="1079259"/>
              <a:chExt cx="793285" cy="515027"/>
            </a:xfrm>
          </p:grpSpPr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A252C0EC-AF8B-2B65-0029-D3201310A4AE}"/>
                  </a:ext>
                </a:extLst>
              </p:cNvPr>
              <p:cNvSpPr/>
              <p:nvPr/>
            </p:nvSpPr>
            <p:spPr>
              <a:xfrm rot="19627707">
                <a:off x="647853" y="1079259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en-US" altLang="ko-KR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Layout </a:t>
                </a:r>
                <a:r>
                  <a:rPr lang="ko-KR" altLang="en-US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설계</a:t>
                </a:r>
                <a:endParaRPr lang="en-US" altLang="ko-KR" sz="7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66D911D8-7A19-6EEA-3285-7CABF1738F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D0A0C392-72D2-55E1-665B-FA97A451FC78}"/>
                </a:ext>
              </a:extLst>
            </p:cNvPr>
            <p:cNvGrpSpPr/>
            <p:nvPr/>
          </p:nvGrpSpPr>
          <p:grpSpPr>
            <a:xfrm>
              <a:off x="3499640" y="984362"/>
              <a:ext cx="882617" cy="541380"/>
              <a:chOff x="627201" y="1052906"/>
              <a:chExt cx="882617" cy="54138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0F679296-28C7-15D5-8A4E-810EE16433B6}"/>
                  </a:ext>
                </a:extLst>
              </p:cNvPr>
              <p:cNvSpPr/>
              <p:nvPr/>
            </p:nvSpPr>
            <p:spPr>
              <a:xfrm rot="19627707">
                <a:off x="640080" y="1052906"/>
                <a:ext cx="869738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en-US" altLang="ko-KR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Simulation Test</a:t>
                </a:r>
              </a:p>
            </p:txBody>
          </p:sp>
          <p:sp>
            <p:nvSpPr>
              <p:cNvPr id="68" name="타원 67">
                <a:extLst>
                  <a:ext uri="{FF2B5EF4-FFF2-40B4-BE49-F238E27FC236}">
                    <a16:creationId xmlns:a16="http://schemas.microsoft.com/office/drawing/2014/main" id="{2259DF32-AC4F-C567-EE0E-6D9CA4341C9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3C575B60-4134-7651-F60E-E2D3E533832B}"/>
                </a:ext>
              </a:extLst>
            </p:cNvPr>
            <p:cNvGrpSpPr/>
            <p:nvPr/>
          </p:nvGrpSpPr>
          <p:grpSpPr>
            <a:xfrm>
              <a:off x="4087707" y="1010716"/>
              <a:ext cx="793285" cy="515026"/>
              <a:chOff x="627201" y="1079260"/>
              <a:chExt cx="793285" cy="515026"/>
            </a:xfrm>
          </p:grpSpPr>
          <p:sp>
            <p:nvSpPr>
              <p:cNvPr id="65" name="직사각형 64">
                <a:extLst>
                  <a:ext uri="{FF2B5EF4-FFF2-40B4-BE49-F238E27FC236}">
                    <a16:creationId xmlns:a16="http://schemas.microsoft.com/office/drawing/2014/main" id="{99863F62-B9AB-62AA-AF99-7B61C5547559}"/>
                  </a:ext>
                </a:extLst>
              </p:cNvPr>
              <p:cNvSpPr/>
              <p:nvPr/>
            </p:nvSpPr>
            <p:spPr>
              <a:xfrm rot="19627707">
                <a:off x="647853" y="1079260"/>
                <a:ext cx="772633" cy="118430"/>
              </a:xfrm>
              <a:prstGeom prst="rect">
                <a:avLst/>
              </a:prstGeom>
            </p:spPr>
            <p:txBody>
              <a:bodyPr wrap="square" lIns="32745" tIns="0" rIns="0" bIns="0" anchor="b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7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양산검증완료</a:t>
                </a:r>
                <a:endParaRPr lang="en-US" altLang="ko-KR" sz="7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7545FF88-DAEF-D001-EBD9-C0853FE7E9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7201" y="141428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2745" tIns="41587" rIns="83172" bIns="41587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endParaRPr lang="ko-KR" altLang="en-US" sz="110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736AE1E-065B-DABB-2BD2-2C4BD5891346}"/>
                </a:ext>
              </a:extLst>
            </p:cNvPr>
            <p:cNvSpPr/>
            <p:nvPr/>
          </p:nvSpPr>
          <p:spPr>
            <a:xfrm>
              <a:off x="320501" y="1603913"/>
              <a:ext cx="657625" cy="5413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I/F 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 아키텍처 작성 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831685">
                <a:defRPr/>
              </a:pP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0D43D2F8-5BDF-2D33-7FC7-BA2BB4868F4A}"/>
                </a:ext>
              </a:extLst>
            </p:cNvPr>
            <p:cNvSpPr/>
            <p:nvPr/>
          </p:nvSpPr>
          <p:spPr>
            <a:xfrm>
              <a:off x="912314" y="1603911"/>
              <a:ext cx="657625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테스트 공정 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 Case 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수립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7DF8ECDC-F11B-71AE-4504-0EBF3419B07E}"/>
                </a:ext>
              </a:extLst>
            </p:cNvPr>
            <p:cNvSpPr/>
            <p:nvPr/>
          </p:nvSpPr>
          <p:spPr>
            <a:xfrm>
              <a:off x="1500116" y="1603911"/>
              <a:ext cx="657625" cy="4060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CIM/EIF 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구현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 defTabSz="831685">
                <a:defRPr/>
              </a:pP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I/F 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메시지 개발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D7B24009-14E7-340F-97CB-784143F6F8E3}"/>
                </a:ext>
              </a:extLst>
            </p:cNvPr>
            <p:cNvSpPr/>
            <p:nvPr/>
          </p:nvSpPr>
          <p:spPr>
            <a:xfrm>
              <a:off x="2090483" y="1603911"/>
              <a:ext cx="657625" cy="4060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형상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모델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831685">
                <a:defRPr/>
              </a:pP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/Animation</a:t>
              </a:r>
              <a:b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FF9830E1-CBD5-620F-C4EB-F8C390313A78}"/>
                </a:ext>
              </a:extLst>
            </p:cNvPr>
            <p:cNvSpPr/>
            <p:nvPr/>
          </p:nvSpPr>
          <p:spPr>
            <a:xfrm>
              <a:off x="2670008" y="1603911"/>
              <a:ext cx="657625" cy="4060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라우트분석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모델검증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설계검증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C11449C2-5132-E6C9-5487-BA88F3264352}"/>
                </a:ext>
              </a:extLst>
            </p:cNvPr>
            <p:cNvSpPr/>
            <p:nvPr/>
          </p:nvSpPr>
          <p:spPr>
            <a:xfrm>
              <a:off x="3861376" y="1603911"/>
              <a:ext cx="657625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운영최적화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</a:p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개선방안검토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4C4464F4-14A6-4AF5-D6B3-A3D4AED258E4}"/>
                </a:ext>
              </a:extLst>
            </p:cNvPr>
            <p:cNvSpPr/>
            <p:nvPr/>
          </p:nvSpPr>
          <p:spPr>
            <a:xfrm>
              <a:off x="3246374" y="1603911"/>
              <a:ext cx="657625" cy="4060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멀티라인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대량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Tray</a:t>
              </a: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투입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831685">
                <a:defRPr/>
              </a:pPr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테스트</a:t>
              </a:r>
              <a:endParaRPr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81" name="그림 80">
            <a:extLst>
              <a:ext uri="{FF2B5EF4-FFF2-40B4-BE49-F238E27FC236}">
                <a16:creationId xmlns:a16="http://schemas.microsoft.com/office/drawing/2014/main" id="{67CBC504-01C2-FA85-FA72-6FD0F2B69A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5479" y="1374217"/>
            <a:ext cx="3287722" cy="1983282"/>
          </a:xfrm>
          <a:prstGeom prst="rect">
            <a:avLst/>
          </a:prstGeom>
        </p:spPr>
      </p:pic>
      <p:grpSp>
        <p:nvGrpSpPr>
          <p:cNvPr id="83" name="그룹 82">
            <a:extLst>
              <a:ext uri="{FF2B5EF4-FFF2-40B4-BE49-F238E27FC236}">
                <a16:creationId xmlns:a16="http://schemas.microsoft.com/office/drawing/2014/main" id="{4C9D8040-501C-CC8E-37E1-9E62199EF4F3}"/>
              </a:ext>
            </a:extLst>
          </p:cNvPr>
          <p:cNvGrpSpPr/>
          <p:nvPr/>
        </p:nvGrpSpPr>
        <p:grpSpPr>
          <a:xfrm>
            <a:off x="10735457" y="885330"/>
            <a:ext cx="4317217" cy="338289"/>
            <a:chOff x="5024437" y="494579"/>
            <a:chExt cx="4746376" cy="371918"/>
          </a:xfrm>
        </p:grpSpPr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9F1277F6-C7D3-AB30-D82B-0A916C6FA469}"/>
                </a:ext>
              </a:extLst>
            </p:cNvPr>
            <p:cNvSpPr/>
            <p:nvPr/>
          </p:nvSpPr>
          <p:spPr>
            <a:xfrm>
              <a:off x="5087686" y="502958"/>
              <a:ext cx="4683127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Virtual Commissioning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6610498B-4E7D-1788-1E61-62B6829850A5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81A5B0EF-F407-3257-7F57-7B7EC4625C89}"/>
              </a:ext>
            </a:extLst>
          </p:cNvPr>
          <p:cNvSpPr/>
          <p:nvPr/>
        </p:nvSpPr>
        <p:spPr>
          <a:xfrm>
            <a:off x="10792987" y="6195740"/>
            <a:ext cx="411081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en-US" altLang="ko-KR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Legacy System </a:t>
            </a: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연동으로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운영과 동일한 환경 구성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공장별 운영 시나리오 기반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 운영안 도출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시뮬레이션 자동화 </a:t>
            </a:r>
            <a:r>
              <a:rPr lang="en-US" altLang="ko-KR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&amp;</a:t>
            </a: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배속으로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검증범위 ↑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검증기간 ↓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7" name="Freeform 75">
            <a:extLst>
              <a:ext uri="{FF2B5EF4-FFF2-40B4-BE49-F238E27FC236}">
                <a16:creationId xmlns:a16="http://schemas.microsoft.com/office/drawing/2014/main" id="{5EFFD1B4-87C2-DCA0-9373-F8C4F86A5225}"/>
              </a:ext>
            </a:extLst>
          </p:cNvPr>
          <p:cNvSpPr>
            <a:spLocks/>
          </p:cNvSpPr>
          <p:nvPr/>
        </p:nvSpPr>
        <p:spPr bwMode="auto">
          <a:xfrm>
            <a:off x="11048890" y="6131874"/>
            <a:ext cx="3599008" cy="759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3157" tIns="41578" rIns="83157" bIns="41578" numCol="1" anchor="t" anchorCtr="0" compatLnSpc="1">
            <a:prstTxWarp prst="textNoShape">
              <a:avLst/>
            </a:prstTxWarp>
          </a:bodyPr>
          <a:lstStyle/>
          <a:p>
            <a:pPr defTabSz="831583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82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40A193E2-96B2-C628-BA4D-0E4A9252F8F7}"/>
              </a:ext>
            </a:extLst>
          </p:cNvPr>
          <p:cNvGrpSpPr/>
          <p:nvPr/>
        </p:nvGrpSpPr>
        <p:grpSpPr>
          <a:xfrm>
            <a:off x="11112007" y="1471706"/>
            <a:ext cx="3373227" cy="1257548"/>
            <a:chOff x="5492926" y="3035527"/>
            <a:chExt cx="3708546" cy="1382556"/>
          </a:xfrm>
        </p:grpSpPr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15143433-1AA8-F2EE-4BE2-41FF99D99FBD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382556"/>
              <a:chOff x="10523790" y="2972451"/>
              <a:chExt cx="1724631" cy="1382556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0A618E8-54CD-D8D4-E8B4-1DDEF67BA607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ctr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검증기간 </a:t>
                </a: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7A0C6F7E-1131-8F29-1405-8268EC90FF71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B1184E37-BAC2-0DBE-75E1-8F4DC27C3CAB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08" name="Rectangle 23">
                <a:extLst>
                  <a:ext uri="{FF2B5EF4-FFF2-40B4-BE49-F238E27FC236}">
                    <a16:creationId xmlns:a16="http://schemas.microsoft.com/office/drawing/2014/main" id="{E6620B21-BE57-E4FC-CBA1-5290C0394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en-US" altLang="ko-KR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09" name="Rectangle 23">
                <a:extLst>
                  <a:ext uri="{FF2B5EF4-FFF2-40B4-BE49-F238E27FC236}">
                    <a16:creationId xmlns:a16="http://schemas.microsoft.com/office/drawing/2014/main" id="{E0C629F5-014E-3D46-1136-26F275861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6114" y="3861994"/>
                <a:ext cx="234000" cy="13543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ko-KR" altLang="en-US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0" name="Freeform 228">
                <a:extLst>
                  <a:ext uri="{FF2B5EF4-FFF2-40B4-BE49-F238E27FC236}">
                    <a16:creationId xmlns:a16="http://schemas.microsoft.com/office/drawing/2014/main" id="{267A1F84-2D9A-1D15-3941-A56DA3AA95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2026" y="3332535"/>
                <a:ext cx="648000" cy="481747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831737">
                  <a:defRPr/>
                </a:pPr>
                <a:endParaRPr lang="ko-KR" altLang="en-US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1" name="Rectangle 234">
                <a:extLst>
                  <a:ext uri="{FF2B5EF4-FFF2-40B4-BE49-F238E27FC236}">
                    <a16:creationId xmlns:a16="http://schemas.microsoft.com/office/drawing/2014/main" id="{4EDCEF9B-5802-A018-E78F-45CC61C5FD3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2" name="Rectangle 234">
                <a:extLst>
                  <a:ext uri="{FF2B5EF4-FFF2-40B4-BE49-F238E27FC236}">
                    <a16:creationId xmlns:a16="http://schemas.microsoft.com/office/drawing/2014/main" id="{298AD759-B945-1D56-6E2B-456009B06CA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3" name="Rectangle 234">
                <a:extLst>
                  <a:ext uri="{FF2B5EF4-FFF2-40B4-BE49-F238E27FC236}">
                    <a16:creationId xmlns:a16="http://schemas.microsoft.com/office/drawing/2014/main" id="{E6472604-4B99-DDAF-A8B6-0BE923EBA4F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114" name="직선 연결선 113">
                <a:extLst>
                  <a:ext uri="{FF2B5EF4-FFF2-40B4-BE49-F238E27FC236}">
                    <a16:creationId xmlns:a16="http://schemas.microsoft.com/office/drawing/2014/main" id="{424ABC1C-E2AC-CF9F-AB05-C5337B9DC6DB}"/>
                  </a:ext>
                </a:extLst>
              </p:cNvPr>
              <p:cNvCxnSpPr/>
              <p:nvPr/>
            </p:nvCxnSpPr>
            <p:spPr>
              <a:xfrm>
                <a:off x="11376114" y="3332537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09" name="직선 연결선 208">
                <a:extLst>
                  <a:ext uri="{FF2B5EF4-FFF2-40B4-BE49-F238E27FC236}">
                    <a16:creationId xmlns:a16="http://schemas.microsoft.com/office/drawing/2014/main" id="{0D4036CA-0046-5994-CED2-4E01DDA8AC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6114" y="3839047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10" name="직선 연결선 209">
                <a:extLst>
                  <a:ext uri="{FF2B5EF4-FFF2-40B4-BE49-F238E27FC236}">
                    <a16:creationId xmlns:a16="http://schemas.microsoft.com/office/drawing/2014/main" id="{FB86F623-25E8-77F5-AB91-3DF610185E76}"/>
                  </a:ext>
                </a:extLst>
              </p:cNvPr>
              <p:cNvCxnSpPr/>
              <p:nvPr/>
            </p:nvCxnSpPr>
            <p:spPr>
              <a:xfrm flipV="1">
                <a:off x="11916114" y="3853428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211" name="직선 연결선 210">
                <a:extLst>
                  <a:ext uri="{FF2B5EF4-FFF2-40B4-BE49-F238E27FC236}">
                    <a16:creationId xmlns:a16="http://schemas.microsoft.com/office/drawing/2014/main" id="{91870841-719B-2BBC-05A8-307C998C2E1D}"/>
                  </a:ext>
                </a:extLst>
              </p:cNvPr>
              <p:cNvCxnSpPr/>
              <p:nvPr/>
            </p:nvCxnSpPr>
            <p:spPr>
              <a:xfrm>
                <a:off x="11916114" y="3189020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4C49EC62-D6CC-53EE-FAF8-0EE522C75CB0}"/>
                  </a:ext>
                </a:extLst>
              </p:cNvPr>
              <p:cNvSpPr txBox="1"/>
              <p:nvPr/>
            </p:nvSpPr>
            <p:spPr>
              <a:xfrm>
                <a:off x="11791166" y="3516166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/>
                <a:r>
                  <a:rPr lang="en-US" altLang="ko-KR" sz="1000" b="1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90%</a:t>
                </a:r>
                <a:endPara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64834DCD-A35A-1C57-CA08-D15860B67388}"/>
                  </a:ext>
                </a:extLst>
              </p:cNvPr>
              <p:cNvSpPr txBox="1"/>
              <p:nvPr/>
            </p:nvSpPr>
            <p:spPr bwMode="auto">
              <a:xfrm>
                <a:off x="10718607" y="4175007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6372" tIns="16372" rIns="16372" bIns="16372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en-US" altLang="ko-KR" sz="1050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20</a:t>
                </a:r>
                <a:r>
                  <a:rPr lang="ko-KR" altLang="en-US" sz="1050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일 </a:t>
                </a:r>
                <a:r>
                  <a:rPr lang="en-US" altLang="ko-KR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ko-KR" altLang="en-US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lang="en-US" altLang="ko-KR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2</a:t>
                </a:r>
                <a:r>
                  <a:rPr lang="ko-KR" altLang="en-US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일</a:t>
                </a:r>
                <a:endParaRPr lang="ko-KR" altLang="en-US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FD9481E5-5704-0B13-30C3-0D2EC6D84899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382556"/>
              <a:chOff x="12347522" y="2972451"/>
              <a:chExt cx="1724631" cy="1382556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AE0629E-9573-827A-6F18-31DFCBE6A10E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ctr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검증범위</a:t>
                </a: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라인</a:t>
                </a: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)]</a:t>
                </a:r>
                <a:endParaRPr lang="ko-KR" altLang="en-US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08919A11-294D-F4A9-C9D0-65A9DDA900F9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93" name="직선 연결선 92">
                <a:extLst>
                  <a:ext uri="{FF2B5EF4-FFF2-40B4-BE49-F238E27FC236}">
                    <a16:creationId xmlns:a16="http://schemas.microsoft.com/office/drawing/2014/main" id="{7D91C252-2630-3624-BD7F-45D1767FC5C4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94" name="Rectangle 23">
                <a:extLst>
                  <a:ext uri="{FF2B5EF4-FFF2-40B4-BE49-F238E27FC236}">
                    <a16:creationId xmlns:a16="http://schemas.microsoft.com/office/drawing/2014/main" id="{F479FEF7-90ED-0BC0-3A88-0B34483ED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852860"/>
                <a:ext cx="234000" cy="14456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en-US" altLang="ko-KR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95" name="Rectangle 23">
                <a:extLst>
                  <a:ext uri="{FF2B5EF4-FFF2-40B4-BE49-F238E27FC236}">
                    <a16:creationId xmlns:a16="http://schemas.microsoft.com/office/drawing/2014/main" id="{46F9C62F-B38D-6DB9-0768-1E51619E2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345084"/>
                <a:ext cx="234000" cy="6523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ko-KR" altLang="en-US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96" name="Freeform 228">
                <a:extLst>
                  <a:ext uri="{FF2B5EF4-FFF2-40B4-BE49-F238E27FC236}">
                    <a16:creationId xmlns:a16="http://schemas.microsoft.com/office/drawing/2014/main" id="{2E6F0983-9434-9A4C-96A6-4FCAD295B4E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2846121" y="3310952"/>
                <a:ext cx="541940" cy="481747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831737">
                  <a:defRPr/>
                </a:pPr>
                <a:endParaRPr lang="ko-KR" altLang="en-US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97" name="Rectangle 234">
                <a:extLst>
                  <a:ext uri="{FF2B5EF4-FFF2-40B4-BE49-F238E27FC236}">
                    <a16:creationId xmlns:a16="http://schemas.microsoft.com/office/drawing/2014/main" id="{DF047B53-25DC-D3E1-6108-13AF12D6C15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98" name="직선 연결선 97">
                <a:extLst>
                  <a:ext uri="{FF2B5EF4-FFF2-40B4-BE49-F238E27FC236}">
                    <a16:creationId xmlns:a16="http://schemas.microsoft.com/office/drawing/2014/main" id="{A43226A1-D26F-A0EE-C03E-2069C38BCE29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99" name="직선 연결선 98">
                <a:extLst>
                  <a:ext uri="{FF2B5EF4-FFF2-40B4-BE49-F238E27FC236}">
                    <a16:creationId xmlns:a16="http://schemas.microsoft.com/office/drawing/2014/main" id="{6D2DDC6C-C119-814A-974F-87A5975D19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78914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00" name="직선 연결선 99">
                <a:extLst>
                  <a:ext uri="{FF2B5EF4-FFF2-40B4-BE49-F238E27FC236}">
                    <a16:creationId xmlns:a16="http://schemas.microsoft.com/office/drawing/2014/main" id="{50064392-F968-4DDD-73F9-D21A0D9EA6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432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2F8944E-C4C7-6BF1-7AED-5CF99E0607F9}"/>
                  </a:ext>
                </a:extLst>
              </p:cNvPr>
              <p:cNvSpPr txBox="1"/>
              <p:nvPr/>
            </p:nvSpPr>
            <p:spPr>
              <a:xfrm>
                <a:off x="13614898" y="3471084"/>
                <a:ext cx="336826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831737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400%</a:t>
                </a:r>
                <a:endParaRPr lang="ko-KR" altLang="en-US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330AFFB-537B-168D-10E8-5FC0867A4E78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6372" tIns="16372" rIns="16372" bIns="16372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en-US" altLang="ko-KR" sz="1050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1Line</a:t>
                </a:r>
                <a:r>
                  <a:rPr lang="ko-KR" altLang="en-US" sz="1050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</a:t>
                </a:r>
                <a:r>
                  <a:rPr lang="en-US" altLang="ko-KR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ko-KR" altLang="en-US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lang="en-US" altLang="ko-KR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5Line</a:t>
                </a:r>
                <a:endParaRPr lang="ko-KR" altLang="en-US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3" name="Rectangle 234">
                <a:extLst>
                  <a:ext uri="{FF2B5EF4-FFF2-40B4-BE49-F238E27FC236}">
                    <a16:creationId xmlns:a16="http://schemas.microsoft.com/office/drawing/2014/main" id="{66027197-6602-4B38-69E0-6ED2948310D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04" name="Rectangle 234">
                <a:extLst>
                  <a:ext uri="{FF2B5EF4-FFF2-40B4-BE49-F238E27FC236}">
                    <a16:creationId xmlns:a16="http://schemas.microsoft.com/office/drawing/2014/main" id="{C43BAD9D-F4B9-5EFD-2561-34F5C7D5BC4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F503A03B-6412-8681-7789-559D9F0A30EB}"/>
              </a:ext>
            </a:extLst>
          </p:cNvPr>
          <p:cNvGrpSpPr/>
          <p:nvPr/>
        </p:nvGrpSpPr>
        <p:grpSpPr>
          <a:xfrm>
            <a:off x="10804295" y="3139837"/>
            <a:ext cx="3915729" cy="1289150"/>
            <a:chOff x="5095244" y="4653135"/>
            <a:chExt cx="4304976" cy="1417299"/>
          </a:xfrm>
        </p:grpSpPr>
        <p:grpSp>
          <p:nvGrpSpPr>
            <p:cNvPr id="218" name="그룹 217">
              <a:extLst>
                <a:ext uri="{FF2B5EF4-FFF2-40B4-BE49-F238E27FC236}">
                  <a16:creationId xmlns:a16="http://schemas.microsoft.com/office/drawing/2014/main" id="{EFB65505-B7BE-C511-306B-8D27164A8613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220" name="그래픽 7264" descr="남자 옆모습 단색으로 채워진">
                <a:extLst>
                  <a:ext uri="{FF2B5EF4-FFF2-40B4-BE49-F238E27FC236}">
                    <a16:creationId xmlns:a16="http://schemas.microsoft.com/office/drawing/2014/main" id="{D7294E6D-0CB7-A5CC-2DE8-CF8973FE3D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21" name="TextBox 7265">
                <a:extLst>
                  <a:ext uri="{FF2B5EF4-FFF2-40B4-BE49-F238E27FC236}">
                    <a16:creationId xmlns:a16="http://schemas.microsoft.com/office/drawing/2014/main" id="{192A4C57-AD17-3DCD-F207-3FDEEAF94A8E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배터리 </a:t>
                </a:r>
                <a:r>
                  <a:rPr lang="en-US" altLang="ko-KR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담당</a:t>
                </a:r>
              </a:p>
            </p:txBody>
          </p:sp>
        </p:grpSp>
        <p:sp>
          <p:nvSpPr>
            <p:cNvPr id="219" name="말풍선: 모서리가 둥근 사각형 218">
              <a:extLst>
                <a:ext uri="{FF2B5EF4-FFF2-40B4-BE49-F238E27FC236}">
                  <a16:creationId xmlns:a16="http://schemas.microsoft.com/office/drawing/2014/main" id="{26C016C4-30FE-8A8E-6C6E-07640F1917F2}"/>
                </a:ext>
              </a:extLst>
            </p:cNvPr>
            <p:cNvSpPr/>
            <p:nvPr/>
          </p:nvSpPr>
          <p:spPr>
            <a:xfrm>
              <a:off x="6249144" y="4653135"/>
              <a:ext cx="3151076" cy="1417299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34991" algn="ctr" defTabSz="415869"/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"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시뮬레이터를 사용하여 테스트 공수와 비용을 절감할 수 있었습니다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덕분에 예산을 다른 중요한 프로젝트에 투입할 수 있었습니다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."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22" name="그룹 221">
            <a:extLst>
              <a:ext uri="{FF2B5EF4-FFF2-40B4-BE49-F238E27FC236}">
                <a16:creationId xmlns:a16="http://schemas.microsoft.com/office/drawing/2014/main" id="{92355026-176B-9D25-CBBB-86A590555AE0}"/>
              </a:ext>
            </a:extLst>
          </p:cNvPr>
          <p:cNvGrpSpPr/>
          <p:nvPr/>
        </p:nvGrpSpPr>
        <p:grpSpPr>
          <a:xfrm>
            <a:off x="10927084" y="4893332"/>
            <a:ext cx="4119290" cy="678499"/>
            <a:chOff x="5186300" y="5481216"/>
            <a:chExt cx="4528773" cy="745945"/>
          </a:xfrm>
        </p:grpSpPr>
        <p:grpSp>
          <p:nvGrpSpPr>
            <p:cNvPr id="223" name="그룹 222">
              <a:extLst>
                <a:ext uri="{FF2B5EF4-FFF2-40B4-BE49-F238E27FC236}">
                  <a16:creationId xmlns:a16="http://schemas.microsoft.com/office/drawing/2014/main" id="{2FFA4997-1C4D-3562-5EC3-8D51D0E04A36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745945"/>
              <a:chOff x="4880902" y="4869160"/>
              <a:chExt cx="1352368" cy="745945"/>
            </a:xfrm>
          </p:grpSpPr>
          <p:pic>
            <p:nvPicPr>
              <p:cNvPr id="225" name="그래픽 7271" descr="남자 옆모습 단색으로 채워진">
                <a:extLst>
                  <a:ext uri="{FF2B5EF4-FFF2-40B4-BE49-F238E27FC236}">
                    <a16:creationId xmlns:a16="http://schemas.microsoft.com/office/drawing/2014/main" id="{0D493503-BE58-5D2C-5321-0B094C4B6F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26" name="TextBox 7272">
                <a:extLst>
                  <a:ext uri="{FF2B5EF4-FFF2-40B4-BE49-F238E27FC236}">
                    <a16:creationId xmlns:a16="http://schemas.microsoft.com/office/drawing/2014/main" id="{2C656889-F10A-3A42-31D8-CCBB03C24584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418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사업부 시스템 담당자</a:t>
                </a:r>
              </a:p>
            </p:txBody>
          </p:sp>
        </p:grpSp>
        <p:sp>
          <p:nvSpPr>
            <p:cNvPr id="224" name="말풍선: 모서리가 둥근 사각형 223">
              <a:extLst>
                <a:ext uri="{FF2B5EF4-FFF2-40B4-BE49-F238E27FC236}">
                  <a16:creationId xmlns:a16="http://schemas.microsoft.com/office/drawing/2014/main" id="{0E199819-2229-F052-7090-F8EC78800542}"/>
                </a:ext>
              </a:extLst>
            </p:cNvPr>
            <p:cNvSpPr/>
            <p:nvPr/>
          </p:nvSpPr>
          <p:spPr>
            <a:xfrm>
              <a:off x="5186300" y="5481216"/>
              <a:ext cx="3151076" cy="491824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5869"/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 배포 전 시스템 오류를 사전에 발견하고 개선할 수 있었습니다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감사합니다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."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27" name="Picture 2">
            <a:extLst>
              <a:ext uri="{FF2B5EF4-FFF2-40B4-BE49-F238E27FC236}">
                <a16:creationId xmlns:a16="http://schemas.microsoft.com/office/drawing/2014/main" id="{E05AC263-DA55-095C-A5C5-ECC949663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0286" y="3251143"/>
            <a:ext cx="749494" cy="10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F32AF287-9B56-70DC-DF67-4F048DF1E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2113505" y="5807036"/>
            <a:ext cx="1264072" cy="21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679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69494-CCE8-F988-3146-827F5E20E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96BC67-9B5E-6BF7-3838-D0ACC4343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_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제조시스템 가상 검증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72" name="VID_20240331_201448">
            <a:hlinkClick r:id="" action="ppaction://media"/>
            <a:extLst>
              <a:ext uri="{FF2B5EF4-FFF2-40B4-BE49-F238E27FC236}">
                <a16:creationId xmlns:a16="http://schemas.microsoft.com/office/drawing/2014/main" id="{128C9FBC-5E56-00EC-317F-69FBE44A79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3533" y="1108051"/>
            <a:ext cx="11241815" cy="594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0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00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398</Words>
  <Application>Microsoft Office PowerPoint</Application>
  <PresentationFormat>사용자 지정</PresentationFormat>
  <Paragraphs>80</Paragraphs>
  <Slides>2</Slides>
  <Notes>2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Aptos</vt:lpstr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