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57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57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 w="53975"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539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E2-4076-BA00-06132E96E768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539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7E2-4076-BA00-06132E96E768}"/>
              </c:ext>
            </c:extLst>
          </c:dPt>
          <c:dPt>
            <c:idx val="2"/>
            <c:bubble3D val="0"/>
            <c:spPr>
              <a:solidFill>
                <a:srgbClr val="BE0737">
                  <a:alpha val="38000"/>
                </a:srgbClr>
              </a:solidFill>
              <a:ln w="539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E2-4076-BA00-06132E96E768}"/>
              </c:ext>
            </c:extLst>
          </c:dPt>
          <c:dPt>
            <c:idx val="3"/>
            <c:bubble3D val="0"/>
            <c:spPr>
              <a:solidFill>
                <a:srgbClr val="00A2FF"/>
              </a:solidFill>
              <a:ln w="539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7E2-4076-BA00-06132E96E768}"/>
              </c:ext>
            </c:extLst>
          </c:dPt>
          <c:cat>
            <c:strRef>
              <c:f>Sheet1!$A$2:$A$5</c:f>
              <c:strCache>
                <c:ptCount val="4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E2-4076-BA00-06132E96E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26446-C5FE-9F05-999E-8A4C4D2DA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2F91306-4731-B1AB-1BA9-11CD99A9E6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4FC6AED-5ED1-2F34-E69E-B22E5E093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CDC6164-1238-2F23-358D-1B458D96F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8388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chart" Target="../charts/chart1.xml"/><Relationship Id="rId5" Type="http://schemas.openxmlformats.org/officeDocument/2006/relationships/image" Target="../media/image3.svg"/><Relationship Id="rId15" Type="http://schemas.openxmlformats.org/officeDocument/2006/relationships/image" Target="../media/image12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E7416-BF23-8C83-8642-C11F7FEFD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80DD191-143A-4B15-44F7-BAF925DC2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2-9)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AI Vision – “AI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비전 검사 솔루션</a:t>
            </a:r>
            <a:r>
              <a:rPr lang="en-US" altLang="ko-KR" sz="2400" kern="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”</a:t>
            </a:r>
            <a:endParaRPr lang="ko-KR" altLang="en-US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77CF6375-1047-496A-EDD4-6BAAD48CE96F}"/>
              </a:ext>
            </a:extLst>
          </p:cNvPr>
          <p:cNvSpPr/>
          <p:nvPr/>
        </p:nvSpPr>
        <p:spPr>
          <a:xfrm>
            <a:off x="427038" y="785698"/>
            <a:ext cx="4536512" cy="649934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BB9A4A6B-BF8D-E6E2-AEE6-702808225F70}"/>
              </a:ext>
            </a:extLst>
          </p:cNvPr>
          <p:cNvSpPr/>
          <p:nvPr/>
        </p:nvSpPr>
        <p:spPr>
          <a:xfrm>
            <a:off x="5472747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747CF98-5238-8914-2DAC-F6835D880B7F}"/>
              </a:ext>
            </a:extLst>
          </p:cNvPr>
          <p:cNvGrpSpPr/>
          <p:nvPr/>
        </p:nvGrpSpPr>
        <p:grpSpPr>
          <a:xfrm>
            <a:off x="427038" y="801689"/>
            <a:ext cx="4536512" cy="339239"/>
            <a:chOff x="344488" y="620713"/>
            <a:chExt cx="4536512" cy="339239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FE865FE-133E-30EF-5B4E-B87076DFAEBA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Q1. Why AI Vision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 검사 솔루션인가요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  <a:endParaRPr lang="en-US" altLang="ko-KR" sz="1400" dirty="0">
                <a:solidFill>
                  <a:srgbClr val="A50021"/>
                </a:solidFill>
                <a:latin typeface="Arial Narrow"/>
                <a:ea typeface="LG스마트체 Regular"/>
                <a:cs typeface="Arial" panose="020B0604020202020204" pitchFamily="34" charset="0"/>
              </a:endParaRPr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39061708-6AC3-1A2A-5160-6A34FBFAFEC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2058EAD0-A951-A629-8214-BB19DF30806D}"/>
              </a:ext>
            </a:extLst>
          </p:cNvPr>
          <p:cNvGrpSpPr/>
          <p:nvPr/>
        </p:nvGrpSpPr>
        <p:grpSpPr>
          <a:xfrm>
            <a:off x="5472747" y="801689"/>
            <a:ext cx="4536512" cy="339047"/>
            <a:chOff x="5024437" y="494579"/>
            <a:chExt cx="4536512" cy="33904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41DC586-6CAD-3676-234D-F90251FDD5A3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Q2. Why AI Vision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검사의 핵심 요소는 무엇인가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C3AEF180-9A74-82D5-CAFE-FA53B02FF60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CCB97A9-5906-1386-9BDF-5F657C9C8F43}"/>
              </a:ext>
            </a:extLst>
          </p:cNvPr>
          <p:cNvSpPr/>
          <p:nvPr/>
        </p:nvSpPr>
        <p:spPr>
          <a:xfrm>
            <a:off x="453312" y="6484973"/>
            <a:ext cx="45194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검사에 필요한 인건비 증가를 해소하며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데이터 축적과 이력 관리를 통한 공정 개선 및 품질 분석이 가능한 솔루션 필요</a:t>
            </a:r>
            <a:endParaRPr lang="en-US" altLang="ko-KR" sz="1400" b="1" i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" name="Freeform 75">
            <a:extLst>
              <a:ext uri="{FF2B5EF4-FFF2-40B4-BE49-F238E27FC236}">
                <a16:creationId xmlns:a16="http://schemas.microsoft.com/office/drawing/2014/main" id="{8BB58F5A-76C6-F19E-D90B-0EAD91D31FDA}"/>
              </a:ext>
            </a:extLst>
          </p:cNvPr>
          <p:cNvSpPr>
            <a:spLocks/>
          </p:cNvSpPr>
          <p:nvPr/>
        </p:nvSpPr>
        <p:spPr bwMode="auto">
          <a:xfrm>
            <a:off x="734654" y="6345537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3EEDF48-FEF4-7BB5-E4E4-73E5AA1DC14A}"/>
              </a:ext>
            </a:extLst>
          </p:cNvPr>
          <p:cNvSpPr/>
          <p:nvPr/>
        </p:nvSpPr>
        <p:spPr>
          <a:xfrm>
            <a:off x="5404104" y="6484973"/>
            <a:ext cx="4673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광학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기구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제어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AI 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알고리즘의 비전 검사 전 영역의 수직 통합 하며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증강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합성 데이터 생성 기술로 구축 기간을 단축</a:t>
            </a:r>
            <a:endParaRPr lang="en-US" altLang="ko-KR" sz="1400" b="1" i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" name="Freeform 75">
            <a:extLst>
              <a:ext uri="{FF2B5EF4-FFF2-40B4-BE49-F238E27FC236}">
                <a16:creationId xmlns:a16="http://schemas.microsoft.com/office/drawing/2014/main" id="{266C3B97-B25B-4AF3-6BED-1AF417E2D3CB}"/>
              </a:ext>
            </a:extLst>
          </p:cNvPr>
          <p:cNvSpPr>
            <a:spLocks/>
          </p:cNvSpPr>
          <p:nvPr/>
        </p:nvSpPr>
        <p:spPr bwMode="auto">
          <a:xfrm>
            <a:off x="5771425" y="6350279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3A432C02-332A-0D99-9179-05712715840C}"/>
              </a:ext>
            </a:extLst>
          </p:cNvPr>
          <p:cNvSpPr>
            <a:spLocks noChangeAspect="1"/>
          </p:cNvSpPr>
          <p:nvPr/>
        </p:nvSpPr>
        <p:spPr>
          <a:xfrm>
            <a:off x="6210445" y="5547614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5B4CB55-9942-1046-883E-C78115510AA5}"/>
              </a:ext>
            </a:extLst>
          </p:cNvPr>
          <p:cNvSpPr/>
          <p:nvPr/>
        </p:nvSpPr>
        <p:spPr>
          <a:xfrm>
            <a:off x="6522032" y="5563723"/>
            <a:ext cx="326490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정의된 불량의 이미지</a:t>
            </a:r>
            <a:r>
              <a:rPr lang="en-US" altLang="ko-KR" sz="12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정보 수집하여 표준 검사 운영 </a:t>
            </a:r>
            <a:endParaRPr lang="en-US" altLang="ko-KR" sz="1200" b="1" dirty="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DD483575-8E15-DDD0-85A3-E7FEFCE39D0C}"/>
              </a:ext>
            </a:extLst>
          </p:cNvPr>
          <p:cNvSpPr>
            <a:spLocks noChangeAspect="1"/>
          </p:cNvSpPr>
          <p:nvPr/>
        </p:nvSpPr>
        <p:spPr>
          <a:xfrm>
            <a:off x="6210445" y="5804786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2004EF7-3326-DB8F-06D9-1E3A5E14BF76}"/>
              </a:ext>
            </a:extLst>
          </p:cNvPr>
          <p:cNvSpPr/>
          <p:nvPr/>
        </p:nvSpPr>
        <p:spPr>
          <a:xfrm>
            <a:off x="6522032" y="5820895"/>
            <a:ext cx="33437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AI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기반 판정모델 학습 및 적용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모니터링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073D330-BFCA-68F5-B7C9-8D00FEFF4426}"/>
              </a:ext>
            </a:extLst>
          </p:cNvPr>
          <p:cNvSpPr>
            <a:spLocks noChangeAspect="1"/>
          </p:cNvSpPr>
          <p:nvPr/>
        </p:nvSpPr>
        <p:spPr>
          <a:xfrm>
            <a:off x="6210445" y="6080399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D898C66-AF9A-FF1B-DC3D-52C47D700FC3}"/>
              </a:ext>
            </a:extLst>
          </p:cNvPr>
          <p:cNvSpPr/>
          <p:nvPr/>
        </p:nvSpPr>
        <p:spPr>
          <a:xfrm>
            <a:off x="6522032" y="6098817"/>
            <a:ext cx="33437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유관 시스템 구축으로 생산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품질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loss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제로화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F831B325-786F-86CA-3235-53F60A6467BF}"/>
              </a:ext>
            </a:extLst>
          </p:cNvPr>
          <p:cNvSpPr>
            <a:spLocks noChangeAspect="1"/>
          </p:cNvSpPr>
          <p:nvPr/>
        </p:nvSpPr>
        <p:spPr>
          <a:xfrm rot="16200000">
            <a:off x="5596991" y="5784536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FE42E99-315C-1DC3-5E5F-FB403C308A71}"/>
              </a:ext>
            </a:extLst>
          </p:cNvPr>
          <p:cNvGrpSpPr/>
          <p:nvPr/>
        </p:nvGrpSpPr>
        <p:grpSpPr>
          <a:xfrm>
            <a:off x="402512" y="5129003"/>
            <a:ext cx="4465734" cy="1004233"/>
            <a:chOff x="281549" y="3381682"/>
            <a:chExt cx="4510159" cy="1004233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579F898D-667F-6B51-56FD-3CD9077355A6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9" name="그래픽 7213" descr="남자 옆모습 단색으로 채워진">
                <a:extLst>
                  <a:ext uri="{FF2B5EF4-FFF2-40B4-BE49-F238E27FC236}">
                    <a16:creationId xmlns:a16="http://schemas.microsoft.com/office/drawing/2014/main" id="{25E6D778-C1FB-68C8-B904-C95280ED44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30" name="그래픽 721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9668B57D-7F8B-CF89-8843-F252B9458F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8" name="말풍선: 모서리가 둥근 사각형 27">
              <a:extLst>
                <a:ext uri="{FF2B5EF4-FFF2-40B4-BE49-F238E27FC236}">
                  <a16:creationId xmlns:a16="http://schemas.microsoft.com/office/drawing/2014/main" id="{787B5DCE-AF8F-37AF-11F0-97E8D4FECF46}"/>
                </a:ext>
              </a:extLst>
            </p:cNvPr>
            <p:cNvSpPr/>
            <p:nvPr/>
          </p:nvSpPr>
          <p:spPr>
            <a:xfrm>
              <a:off x="1069991" y="3381682"/>
              <a:ext cx="3721717" cy="98281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검사자 숙련도 차이에 따른 판정 오류를 해결</a:t>
              </a:r>
              <a:r>
                <a:rPr lang="ko-KR" altLang="en-US" sz="12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해야 하고</a:t>
              </a:r>
              <a:r>
                <a:rPr lang="en-US" altLang="ko-KR" sz="12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r>
                <a:rPr lang="en-US" altLang="ko-KR" sz="1200" i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현장 변수 발생에도 빠른 대응이 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필요해요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 이력 관리 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통해 </a:t>
              </a:r>
              <a:r>
                <a:rPr lang="ko-KR" altLang="en-US" sz="1200" i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규제 대응 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및 고객 신뢰 확보가 필요해요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sp>
        <p:nvSpPr>
          <p:cNvPr id="31" name="Rectangle 10">
            <a:extLst>
              <a:ext uri="{FF2B5EF4-FFF2-40B4-BE49-F238E27FC236}">
                <a16:creationId xmlns:a16="http://schemas.microsoft.com/office/drawing/2014/main" id="{F72625D5-F4C9-E813-DA4D-41ADBEFCDABA}"/>
              </a:ext>
            </a:extLst>
          </p:cNvPr>
          <p:cNvSpPr/>
          <p:nvPr/>
        </p:nvSpPr>
        <p:spPr>
          <a:xfrm>
            <a:off x="10516163" y="810067"/>
            <a:ext cx="4536512" cy="6499337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FF84A76-0D5F-09FF-9B86-05B3ED4CE4F0}"/>
              </a:ext>
            </a:extLst>
          </p:cNvPr>
          <p:cNvGrpSpPr/>
          <p:nvPr/>
        </p:nvGrpSpPr>
        <p:grpSpPr>
          <a:xfrm>
            <a:off x="10516163" y="810069"/>
            <a:ext cx="4536512" cy="339239"/>
            <a:chOff x="5024437" y="494579"/>
            <a:chExt cx="4536512" cy="339239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1FED2B55-FF9F-8F05-9947-E2CA5C2089F3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Q3. AI Vision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검사를 쓰면 무엇이 좋아지나요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2C215CFC-D19A-C8F3-CF5B-333F61440922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36" name="Freeform 75">
            <a:extLst>
              <a:ext uri="{FF2B5EF4-FFF2-40B4-BE49-F238E27FC236}">
                <a16:creationId xmlns:a16="http://schemas.microsoft.com/office/drawing/2014/main" id="{9BB45B3D-6EA1-F526-0544-7FF2B6A99455}"/>
              </a:ext>
            </a:extLst>
          </p:cNvPr>
          <p:cNvSpPr>
            <a:spLocks/>
          </p:cNvSpPr>
          <p:nvPr/>
        </p:nvSpPr>
        <p:spPr bwMode="auto">
          <a:xfrm>
            <a:off x="10764714" y="6350279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F614BF0D-7C7B-E933-6D17-6355AE5605CE}"/>
              </a:ext>
            </a:extLst>
          </p:cNvPr>
          <p:cNvGrpSpPr/>
          <p:nvPr/>
        </p:nvGrpSpPr>
        <p:grpSpPr>
          <a:xfrm>
            <a:off x="10611261" y="2975209"/>
            <a:ext cx="923685" cy="720056"/>
            <a:chOff x="5095244" y="4869160"/>
            <a:chExt cx="923685" cy="720056"/>
          </a:xfrm>
        </p:grpSpPr>
        <p:pic>
          <p:nvPicPr>
            <p:cNvPr id="38" name="그래픽 37" descr="남자 옆모습 단색으로 채워진">
              <a:extLst>
                <a:ext uri="{FF2B5EF4-FFF2-40B4-BE49-F238E27FC236}">
                  <a16:creationId xmlns:a16="http://schemas.microsoft.com/office/drawing/2014/main" id="{7B5600E7-BD0C-1ECE-371B-6DC790A7A7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73201" y="4869160"/>
              <a:ext cx="567771" cy="56777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0EB9692-468A-ED3F-81D0-2598B143D6BA}"/>
                </a:ext>
              </a:extLst>
            </p:cNvPr>
            <p:cNvSpPr txBox="1"/>
            <p:nvPr/>
          </p:nvSpPr>
          <p:spPr bwMode="auto">
            <a:xfrm>
              <a:off x="5095244" y="5373216"/>
              <a:ext cx="923685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전자부품 </a:t>
              </a:r>
              <a: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</a:t>
              </a: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 </a:t>
              </a:r>
              <a: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PL</a:t>
              </a:r>
              <a:endParaRPr lang="ko-KR" altLang="en-US" sz="10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77" name="말풍선: 모서리가 둥근 사각형 76">
            <a:extLst>
              <a:ext uri="{FF2B5EF4-FFF2-40B4-BE49-F238E27FC236}">
                <a16:creationId xmlns:a16="http://schemas.microsoft.com/office/drawing/2014/main" id="{E04F37F7-C064-54D0-28ED-949C4B3A5A3B}"/>
              </a:ext>
            </a:extLst>
          </p:cNvPr>
          <p:cNvSpPr/>
          <p:nvPr/>
        </p:nvSpPr>
        <p:spPr>
          <a:xfrm>
            <a:off x="11808098" y="2956574"/>
            <a:ext cx="3151076" cy="834375"/>
          </a:xfrm>
          <a:prstGeom prst="wedgeRoundRectCallout">
            <a:avLst>
              <a:gd name="adj1" fmla="val -66960"/>
              <a:gd name="adj2" fmla="val -31041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"</a:t>
            </a:r>
            <a:r>
              <a: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당사 공정에 최적화된 </a:t>
            </a:r>
            <a:r>
              <a:rPr lang="en-US" altLang="ko-KR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AI </a:t>
            </a:r>
            <a:r>
              <a: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검사 체계를 빠르게 구축할 수 있었습니다</a:t>
            </a:r>
            <a:r>
              <a:rPr lang="en-US" altLang="ko-KR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.“ </a:t>
            </a:r>
          </a:p>
          <a:p>
            <a:pPr algn="ctr"/>
            <a:r>
              <a:rPr lang="en-US" altLang="ko-KR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"LG CNS</a:t>
            </a:r>
            <a:r>
              <a: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의 전문적인 지원으로 품질 안정화와 생산성 향상을 동시에 달성했습니다 </a:t>
            </a:r>
            <a:r>
              <a:rPr lang="en-US" altLang="ko-KR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."</a:t>
            </a: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C1980CB7-DDCE-ED19-4BF3-1E7CAFA1D8E8}"/>
              </a:ext>
            </a:extLst>
          </p:cNvPr>
          <p:cNvSpPr/>
          <p:nvPr/>
        </p:nvSpPr>
        <p:spPr>
          <a:xfrm>
            <a:off x="579742" y="1195780"/>
            <a:ext cx="4309939" cy="461665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AI Vision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검사는 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ML/DL 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기반 이미지 분석을 통해 불량을 자동 식별하고 품질을 정밀하게 판정하는 지능형 비전 검사 서비스임</a:t>
            </a:r>
            <a:endParaRPr lang="en-US" altLang="ko-KR" sz="12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D2A1B818-80E0-6ED1-CBDF-9208E6F4D386}"/>
              </a:ext>
            </a:extLst>
          </p:cNvPr>
          <p:cNvGrpSpPr/>
          <p:nvPr/>
        </p:nvGrpSpPr>
        <p:grpSpPr>
          <a:xfrm>
            <a:off x="712788" y="2380459"/>
            <a:ext cx="2652841" cy="837709"/>
            <a:chOff x="712788" y="2342359"/>
            <a:chExt cx="2652841" cy="837709"/>
          </a:xfrm>
        </p:grpSpPr>
        <p:sp>
          <p:nvSpPr>
            <p:cNvPr id="90" name="AutoShape 5">
              <a:extLst>
                <a:ext uri="{FF2B5EF4-FFF2-40B4-BE49-F238E27FC236}">
                  <a16:creationId xmlns:a16="http://schemas.microsoft.com/office/drawing/2014/main" id="{E4F42893-4E71-3507-9058-6C60AF156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045" y="2342359"/>
              <a:ext cx="2463584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품질 일관성 및 리스크 최소화</a:t>
              </a:r>
            </a:p>
          </p:txBody>
        </p:sp>
        <p:sp>
          <p:nvSpPr>
            <p:cNvPr id="91" name="타원 90">
              <a:extLst>
                <a:ext uri="{FF2B5EF4-FFF2-40B4-BE49-F238E27FC236}">
                  <a16:creationId xmlns:a16="http://schemas.microsoft.com/office/drawing/2014/main" id="{71EA7A02-4B1B-D51A-C876-1676A0F699A9}"/>
                </a:ext>
              </a:extLst>
            </p:cNvPr>
            <p:cNvSpPr/>
            <p:nvPr/>
          </p:nvSpPr>
          <p:spPr bwMode="auto">
            <a:xfrm>
              <a:off x="712788" y="2400757"/>
              <a:ext cx="212354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2" name="AutoShape 5">
              <a:extLst>
                <a:ext uri="{FF2B5EF4-FFF2-40B4-BE49-F238E27FC236}">
                  <a16:creationId xmlns:a16="http://schemas.microsoft.com/office/drawing/2014/main" id="{A5CB1BF0-5DDB-92CE-ACBC-FD1DA364C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993" y="2599534"/>
              <a:ext cx="2316835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검사</a:t>
              </a:r>
              <a:r>
                <a:rPr kumimoji="1" lang="en-US" altLang="ko-KR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장비 관리 일원화</a:t>
              </a:r>
              <a:endParaRPr kumimoji="1" lang="en-US" altLang="ko-KR" sz="11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높은 정확도의 불량 검출 </a:t>
              </a:r>
              <a:endParaRPr kumimoji="1" lang="en-US" altLang="ko-KR" sz="11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동일 프로세스 타 검사 공정 확산 가능</a:t>
              </a:r>
              <a:endParaRPr kumimoji="1" lang="en-US" altLang="ko-KR" sz="11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C452E0F1-8374-7E61-B467-8DD76615C959}"/>
              </a:ext>
            </a:extLst>
          </p:cNvPr>
          <p:cNvGrpSpPr/>
          <p:nvPr/>
        </p:nvGrpSpPr>
        <p:grpSpPr>
          <a:xfrm>
            <a:off x="712788" y="3367565"/>
            <a:ext cx="2479308" cy="847233"/>
            <a:chOff x="655638" y="2456913"/>
            <a:chExt cx="2479308" cy="847233"/>
          </a:xfrm>
        </p:grpSpPr>
        <p:sp>
          <p:nvSpPr>
            <p:cNvPr id="93" name="AutoShape 5">
              <a:extLst>
                <a:ext uri="{FF2B5EF4-FFF2-40B4-BE49-F238E27FC236}">
                  <a16:creationId xmlns:a16="http://schemas.microsoft.com/office/drawing/2014/main" id="{A00108F0-F521-453E-B0E6-4391C4BC1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060" y="2456913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생산성 및 운영 효율 향상</a:t>
              </a:r>
            </a:p>
          </p:txBody>
        </p:sp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FBB086FA-E501-023D-18F3-1D8EC320BA09}"/>
                </a:ext>
              </a:extLst>
            </p:cNvPr>
            <p:cNvSpPr/>
            <p:nvPr/>
          </p:nvSpPr>
          <p:spPr bwMode="auto">
            <a:xfrm>
              <a:off x="655638" y="2502586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5" name="AutoShape 5">
              <a:extLst>
                <a:ext uri="{FF2B5EF4-FFF2-40B4-BE49-F238E27FC236}">
                  <a16:creationId xmlns:a16="http://schemas.microsoft.com/office/drawing/2014/main" id="{2D4FD36C-399F-D0BF-42B1-E119DF883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742" y="2723612"/>
              <a:ext cx="2326204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검사자 판단 오류 방지</a:t>
              </a:r>
              <a:endParaRPr kumimoji="1" lang="en-US" altLang="ko-KR" sz="11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높은 검사 정확도</a:t>
              </a:r>
              <a:endParaRPr kumimoji="1" lang="en-US" altLang="ko-KR" sz="11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불량 유형에 따른 판정효율</a:t>
              </a:r>
              <a:r>
                <a:rPr kumimoji="1" lang="en-US" altLang="ko-KR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UP</a:t>
              </a:r>
            </a:p>
          </p:txBody>
        </p: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1B4F12A8-7C9E-FA92-397C-DDA9472A878E}"/>
              </a:ext>
            </a:extLst>
          </p:cNvPr>
          <p:cNvGrpSpPr/>
          <p:nvPr/>
        </p:nvGrpSpPr>
        <p:grpSpPr>
          <a:xfrm>
            <a:off x="712789" y="4364194"/>
            <a:ext cx="2452062" cy="677956"/>
            <a:chOff x="655639" y="3078319"/>
            <a:chExt cx="2452062" cy="677956"/>
          </a:xfrm>
        </p:grpSpPr>
        <p:sp>
          <p:nvSpPr>
            <p:cNvPr id="96" name="AutoShape 5">
              <a:extLst>
                <a:ext uri="{FF2B5EF4-FFF2-40B4-BE49-F238E27FC236}">
                  <a16:creationId xmlns:a16="http://schemas.microsoft.com/office/drawing/2014/main" id="{EA5BE267-AA39-BBB2-E4A4-1FA9AA8C7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925" y="3078319"/>
              <a:ext cx="2216644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데이터 기반 운영 및 추적성 확보</a:t>
              </a:r>
            </a:p>
          </p:txBody>
        </p:sp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27FC1864-49F9-B7B9-518B-F1C96254C190}"/>
                </a:ext>
              </a:extLst>
            </p:cNvPr>
            <p:cNvSpPr/>
            <p:nvPr/>
          </p:nvSpPr>
          <p:spPr bwMode="auto">
            <a:xfrm>
              <a:off x="655639" y="3123992"/>
              <a:ext cx="191069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8" name="AutoShape 5">
              <a:extLst>
                <a:ext uri="{FF2B5EF4-FFF2-40B4-BE49-F238E27FC236}">
                  <a16:creationId xmlns:a16="http://schemas.microsoft.com/office/drawing/2014/main" id="{3E7C9F96-E513-AFA6-8092-AEB34AEBA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167" y="3345018"/>
              <a:ext cx="2327534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검사자 판정 불필요 불량 제거</a:t>
              </a:r>
              <a:endParaRPr kumimoji="1" lang="en-US" altLang="ko-KR" sz="11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작업효율 향상</a:t>
              </a:r>
              <a:endParaRPr kumimoji="1" lang="en-US" altLang="ko-KR" sz="11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21" name="텍스트 개체 틀 4">
            <a:extLst>
              <a:ext uri="{FF2B5EF4-FFF2-40B4-BE49-F238E27FC236}">
                <a16:creationId xmlns:a16="http://schemas.microsoft.com/office/drawing/2014/main" id="{150B8A20-D27A-DBB9-C4EE-93063FC9EDD0}"/>
              </a:ext>
            </a:extLst>
          </p:cNvPr>
          <p:cNvSpPr txBox="1">
            <a:spLocks/>
          </p:cNvSpPr>
          <p:nvPr/>
        </p:nvSpPr>
        <p:spPr>
          <a:xfrm>
            <a:off x="5731689" y="2320309"/>
            <a:ext cx="4017922" cy="521316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80975" indent="-180975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kumimoji="1"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 </a:t>
            </a:r>
            <a:r>
              <a:rPr kumimoji="1"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 Vision</a:t>
            </a:r>
            <a:r>
              <a:rPr kumimoji="1"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검사 설계</a:t>
            </a:r>
            <a:endParaRPr kumimoji="1" lang="en-US" altLang="ko-KR" sz="1100" b="1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80975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다양한 조건에 대응하여 검사 대상과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판정에 적합한 카메라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조명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공정을 최적 설계하여 제공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품질의 균일성을 보장</a:t>
            </a:r>
            <a:endParaRPr kumimoji="1" lang="en-US" altLang="ko-KR" sz="1100" b="1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80975" indent="-180975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kumimoji="1"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kumimoji="1"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 불량 검출 및 정밀 판정</a:t>
            </a:r>
            <a:endParaRPr kumimoji="1" lang="en-US" altLang="ko-KR" sz="1100" b="1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80975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제품별 불량 유형과 판정 기준에 맞는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모델을 적용하여 불량을 검출하며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단순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OK/NG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판정을 넘어 불량 유형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위치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원인에 대한 설명과 정량 분석까지 지원</a:t>
            </a:r>
            <a:endParaRPr kumimoji="1"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80975" indent="-180975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kumimoji="1"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기반 학습 및 성능 고도화</a:t>
            </a:r>
            <a:endParaRPr kumimoji="1" lang="en-US" altLang="ko-KR" sz="1100" b="1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80975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3D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모델링과 생성형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로 모델 학습 기간을 단축하고 검사 정확도를 지속적으로 향상</a:t>
            </a:r>
            <a:endParaRPr kumimoji="1"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80975" indent="-180975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kumimoji="1"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원격 운영 및 검사 이력 관리</a:t>
            </a:r>
            <a:endParaRPr kumimoji="1" lang="en-US" altLang="ko-KR" sz="1100" b="1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80975" indent="0">
              <a:spcBef>
                <a:spcPts val="800"/>
              </a:spcBef>
              <a:spcAft>
                <a:spcPts val="0"/>
              </a:spcAft>
              <a:buNone/>
              <a:tabLst>
                <a:tab pos="180975" algn="l"/>
              </a:tabLst>
            </a:pP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플랫폼에서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 배포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추론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모니터링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재학습을 포함한 전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Cycle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을 관리합니다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.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결과를 공정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단위로 추적하고 원인 분석하여 신속한 공정 개선을 지원</a:t>
            </a:r>
            <a:endParaRPr kumimoji="1"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2" name="텍스트 개체 틀 4">
            <a:extLst>
              <a:ext uri="{FF2B5EF4-FFF2-40B4-BE49-F238E27FC236}">
                <a16:creationId xmlns:a16="http://schemas.microsoft.com/office/drawing/2014/main" id="{86DB8FA2-70A4-2223-84C4-955C97B789EC}"/>
              </a:ext>
            </a:extLst>
          </p:cNvPr>
          <p:cNvSpPr txBox="1">
            <a:spLocks/>
          </p:cNvSpPr>
          <p:nvPr/>
        </p:nvSpPr>
        <p:spPr>
          <a:xfrm>
            <a:off x="1384725" y="2091928"/>
            <a:ext cx="2659119" cy="280291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전처리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이미지 활용하여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자동판정</a:t>
            </a:r>
            <a:endParaRPr kumimoji="1"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73C17867-9293-4DC4-2AE5-CEB7828C1037}"/>
              </a:ext>
            </a:extLst>
          </p:cNvPr>
          <p:cNvGrpSpPr/>
          <p:nvPr/>
        </p:nvGrpSpPr>
        <p:grpSpPr>
          <a:xfrm>
            <a:off x="1378189" y="1631950"/>
            <a:ext cx="2224387" cy="475754"/>
            <a:chOff x="7105217" y="4435746"/>
            <a:chExt cx="3210935" cy="686758"/>
          </a:xfrm>
        </p:grpSpPr>
        <p:pic>
          <p:nvPicPr>
            <p:cNvPr id="124" name="그림 123">
              <a:extLst>
                <a:ext uri="{FF2B5EF4-FFF2-40B4-BE49-F238E27FC236}">
                  <a16:creationId xmlns:a16="http://schemas.microsoft.com/office/drawing/2014/main" id="{E7A10F08-2B48-28F4-DDA6-7D25B91FE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05217" y="4435746"/>
              <a:ext cx="677984" cy="647597"/>
            </a:xfrm>
            <a:prstGeom prst="roundRect">
              <a:avLst>
                <a:gd name="adj" fmla="val 2748"/>
              </a:avLst>
            </a:prstGeom>
            <a:noFill/>
            <a:ln>
              <a:noFill/>
            </a:ln>
          </p:spPr>
        </p:pic>
        <p:pic>
          <p:nvPicPr>
            <p:cNvPr id="125" name="그림 124">
              <a:extLst>
                <a:ext uri="{FF2B5EF4-FFF2-40B4-BE49-F238E27FC236}">
                  <a16:creationId xmlns:a16="http://schemas.microsoft.com/office/drawing/2014/main" id="{208FDC92-7D3F-EDD7-5AAC-43D65350E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55909" y="4449847"/>
              <a:ext cx="677983" cy="647597"/>
            </a:xfrm>
            <a:prstGeom prst="roundRect">
              <a:avLst>
                <a:gd name="adj" fmla="val 2748"/>
              </a:avLst>
            </a:prstGeom>
            <a:noFill/>
            <a:ln>
              <a:noFill/>
            </a:ln>
          </p:spPr>
        </p:pic>
        <p:pic>
          <p:nvPicPr>
            <p:cNvPr id="126" name="그림 125">
              <a:extLst>
                <a:ext uri="{FF2B5EF4-FFF2-40B4-BE49-F238E27FC236}">
                  <a16:creationId xmlns:a16="http://schemas.microsoft.com/office/drawing/2014/main" id="{176BE6BA-EE4B-16D5-947E-BF0C53222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638171" y="4474907"/>
              <a:ext cx="677981" cy="647597"/>
            </a:xfrm>
            <a:prstGeom prst="roundRect">
              <a:avLst>
                <a:gd name="adj" fmla="val 2748"/>
              </a:avLst>
            </a:prstGeom>
            <a:noFill/>
            <a:ln>
              <a:noFill/>
            </a:ln>
          </p:spPr>
        </p:pic>
        <p:sp>
          <p:nvSpPr>
            <p:cNvPr id="127" name="더하기 기호 126">
              <a:extLst>
                <a:ext uri="{FF2B5EF4-FFF2-40B4-BE49-F238E27FC236}">
                  <a16:creationId xmlns:a16="http://schemas.microsoft.com/office/drawing/2014/main" id="{58D8FF67-A33D-1C14-7021-2012588ADD22}"/>
                </a:ext>
              </a:extLst>
            </p:cNvPr>
            <p:cNvSpPr/>
            <p:nvPr/>
          </p:nvSpPr>
          <p:spPr>
            <a:xfrm>
              <a:off x="7987099" y="4646853"/>
              <a:ext cx="196483" cy="196483"/>
            </a:xfrm>
            <a:prstGeom prst="mathPlus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28" name="같음 기호 127">
              <a:extLst>
                <a:ext uri="{FF2B5EF4-FFF2-40B4-BE49-F238E27FC236}">
                  <a16:creationId xmlns:a16="http://schemas.microsoft.com/office/drawing/2014/main" id="{5F5A5569-5E9D-B379-948B-C70133E3E274}"/>
                </a:ext>
              </a:extLst>
            </p:cNvPr>
            <p:cNvSpPr/>
            <p:nvPr/>
          </p:nvSpPr>
          <p:spPr>
            <a:xfrm>
              <a:off x="9237790" y="4646853"/>
              <a:ext cx="196483" cy="196483"/>
            </a:xfrm>
            <a:prstGeom prst="mathEqual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6" name="그룹 155">
            <a:extLst>
              <a:ext uri="{FF2B5EF4-FFF2-40B4-BE49-F238E27FC236}">
                <a16:creationId xmlns:a16="http://schemas.microsoft.com/office/drawing/2014/main" id="{CD4B44CF-7D15-A26B-90D9-6EAE1F126C1F}"/>
              </a:ext>
            </a:extLst>
          </p:cNvPr>
          <p:cNvGrpSpPr/>
          <p:nvPr/>
        </p:nvGrpSpPr>
        <p:grpSpPr>
          <a:xfrm>
            <a:off x="6499432" y="1021327"/>
            <a:ext cx="2625518" cy="1238974"/>
            <a:chOff x="3613357" y="1621402"/>
            <a:chExt cx="3410807" cy="1609549"/>
          </a:xfrm>
        </p:grpSpPr>
        <p:graphicFrame>
          <p:nvGraphicFramePr>
            <p:cNvPr id="157" name="차트 156">
              <a:extLst>
                <a:ext uri="{FF2B5EF4-FFF2-40B4-BE49-F238E27FC236}">
                  <a16:creationId xmlns:a16="http://schemas.microsoft.com/office/drawing/2014/main" id="{848AFDCC-1B38-7E11-7200-A7A00BAF3CC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6760414"/>
                </p:ext>
              </p:extLst>
            </p:nvPr>
          </p:nvGraphicFramePr>
          <p:xfrm>
            <a:off x="3789800" y="1621402"/>
            <a:ext cx="2414324" cy="16095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470F8DBE-D947-8C75-28DF-D8A5968ACA74}"/>
                </a:ext>
              </a:extLst>
            </p:cNvPr>
            <p:cNvGrpSpPr/>
            <p:nvPr/>
          </p:nvGrpSpPr>
          <p:grpSpPr>
            <a:xfrm>
              <a:off x="3613357" y="1996766"/>
              <a:ext cx="3410807" cy="1127385"/>
              <a:chOff x="3613357" y="1996766"/>
              <a:chExt cx="3410807" cy="1127385"/>
            </a:xfrm>
          </p:grpSpPr>
          <p:grpSp>
            <p:nvGrpSpPr>
              <p:cNvPr id="159" name="그룹 158">
                <a:extLst>
                  <a:ext uri="{FF2B5EF4-FFF2-40B4-BE49-F238E27FC236}">
                    <a16:creationId xmlns:a16="http://schemas.microsoft.com/office/drawing/2014/main" id="{AA7D98BB-EAD1-CD89-56D5-54ED70F55C01}"/>
                  </a:ext>
                </a:extLst>
              </p:cNvPr>
              <p:cNvGrpSpPr/>
              <p:nvPr/>
            </p:nvGrpSpPr>
            <p:grpSpPr>
              <a:xfrm>
                <a:off x="4472884" y="1996766"/>
                <a:ext cx="1048156" cy="872770"/>
                <a:chOff x="5431008" y="3435839"/>
                <a:chExt cx="1329984" cy="1107440"/>
              </a:xfrm>
            </p:grpSpPr>
            <p:sp>
              <p:nvSpPr>
                <p:cNvPr id="165" name="타원 164">
                  <a:extLst>
                    <a:ext uri="{FF2B5EF4-FFF2-40B4-BE49-F238E27FC236}">
                      <a16:creationId xmlns:a16="http://schemas.microsoft.com/office/drawing/2014/main" id="{A31165B6-4DC9-6E8E-92CA-1754C9D9833D}"/>
                    </a:ext>
                  </a:extLst>
                </p:cNvPr>
                <p:cNvSpPr/>
                <p:nvPr/>
              </p:nvSpPr>
              <p:spPr>
                <a:xfrm>
                  <a:off x="5542280" y="3435839"/>
                  <a:ext cx="1107440" cy="110744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3FA0B527-8BD2-1734-30BC-2682B932131C}"/>
                    </a:ext>
                  </a:extLst>
                </p:cNvPr>
                <p:cNvSpPr txBox="1"/>
                <p:nvPr/>
              </p:nvSpPr>
              <p:spPr>
                <a:xfrm>
                  <a:off x="5431008" y="3727949"/>
                  <a:ext cx="1329984" cy="5467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ko-KR" sz="1100" kern="0" spc="-80">
                      <a:solidFill>
                        <a:srgbClr val="262626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Pretendard Medium" panose="02000603000000020004" pitchFamily="50" charset="-127"/>
                    </a:rPr>
                    <a:t>AI</a:t>
                  </a:r>
                  <a:r>
                    <a:rPr lang="ko-KR" altLang="en-US" sz="1100" kern="0" spc="-80">
                      <a:solidFill>
                        <a:srgbClr val="262626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Pretendard Medium" panose="02000603000000020004" pitchFamily="50" charset="-127"/>
                    </a:rPr>
                    <a:t>비전검사</a:t>
                  </a:r>
                  <a:endParaRPr lang="en-US" altLang="ko-KR" sz="1100" kern="0" spc="-80">
                    <a:solidFill>
                      <a:srgbClr val="262626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 Medium" panose="02000603000000020004" pitchFamily="50" charset="-127"/>
                  </a:endParaRPr>
                </a:p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1100" kern="0" spc="-80">
                      <a:solidFill>
                        <a:srgbClr val="AD2847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Pretendard Medium" panose="02000603000000020004" pitchFamily="50" charset="-127"/>
                    </a:rPr>
                    <a:t>성공요소</a:t>
                  </a:r>
                </a:p>
              </p:txBody>
            </p:sp>
          </p:grpSp>
          <p:sp>
            <p:nvSpPr>
              <p:cNvPr id="160" name="사각형: 둥근 모서리 159">
                <a:extLst>
                  <a:ext uri="{FF2B5EF4-FFF2-40B4-BE49-F238E27FC236}">
                    <a16:creationId xmlns:a16="http://schemas.microsoft.com/office/drawing/2014/main" id="{38AB40D5-00D6-152B-ADCD-BC19EB4DA8E2}"/>
                  </a:ext>
                </a:extLst>
              </p:cNvPr>
              <p:cNvSpPr/>
              <p:nvPr/>
            </p:nvSpPr>
            <p:spPr>
              <a:xfrm>
                <a:off x="3613357" y="2053337"/>
                <a:ext cx="900794" cy="216897"/>
              </a:xfrm>
              <a:prstGeom prst="roundRect">
                <a:avLst>
                  <a:gd name="adj" fmla="val 8667"/>
                </a:avLst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algn="ctr" defTabSz="550333" hangingPunct="0"/>
                <a:r>
                  <a:rPr lang="ko-KR" altLang="en-US" sz="900">
                    <a:solidFill>
                      <a:srgbClr val="FFFFFF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광학기구부</a:t>
                </a:r>
              </a:p>
            </p:txBody>
          </p:sp>
          <p:sp>
            <p:nvSpPr>
              <p:cNvPr id="161" name="사각형: 둥근 모서리 160">
                <a:extLst>
                  <a:ext uri="{FF2B5EF4-FFF2-40B4-BE49-F238E27FC236}">
                    <a16:creationId xmlns:a16="http://schemas.microsoft.com/office/drawing/2014/main" id="{3EEA6583-84B8-ADCA-B578-D4546D2E1C1F}"/>
                  </a:ext>
                </a:extLst>
              </p:cNvPr>
              <p:cNvSpPr/>
              <p:nvPr/>
            </p:nvSpPr>
            <p:spPr>
              <a:xfrm>
                <a:off x="5479772" y="2053335"/>
                <a:ext cx="900794" cy="216897"/>
              </a:xfrm>
              <a:prstGeom prst="roundRect">
                <a:avLst>
                  <a:gd name="adj" fmla="val 8667"/>
                </a:avLst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algn="ctr" defTabSz="550333" hangingPunct="0"/>
                <a:r>
                  <a:rPr lang="ko-KR" altLang="en-US" sz="900" dirty="0">
                    <a:solidFill>
                      <a:srgbClr val="FFFFFF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데이터</a:t>
                </a:r>
              </a:p>
            </p:txBody>
          </p:sp>
          <p:sp>
            <p:nvSpPr>
              <p:cNvPr id="162" name="사각형: 둥근 모서리 161">
                <a:extLst>
                  <a:ext uri="{FF2B5EF4-FFF2-40B4-BE49-F238E27FC236}">
                    <a16:creationId xmlns:a16="http://schemas.microsoft.com/office/drawing/2014/main" id="{A8B80114-4232-9B34-DD19-75B185DBC905}"/>
                  </a:ext>
                </a:extLst>
              </p:cNvPr>
              <p:cNvSpPr/>
              <p:nvPr/>
            </p:nvSpPr>
            <p:spPr>
              <a:xfrm>
                <a:off x="3613357" y="2558983"/>
                <a:ext cx="900794" cy="216897"/>
              </a:xfrm>
              <a:prstGeom prst="roundRect">
                <a:avLst>
                  <a:gd name="adj" fmla="val 8667"/>
                </a:avLst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algn="ctr" defTabSz="550333" hangingPunct="0"/>
                <a:r>
                  <a:rPr lang="ko-KR" altLang="en-US" sz="900">
                    <a:solidFill>
                      <a:srgbClr val="FFFFFF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전문가</a:t>
                </a:r>
              </a:p>
            </p:txBody>
          </p:sp>
          <p:sp>
            <p:nvSpPr>
              <p:cNvPr id="163" name="사각형: 둥근 모서리 162">
                <a:extLst>
                  <a:ext uri="{FF2B5EF4-FFF2-40B4-BE49-F238E27FC236}">
                    <a16:creationId xmlns:a16="http://schemas.microsoft.com/office/drawing/2014/main" id="{4BEBAF67-F881-FE13-55AB-551057AD3C52}"/>
                  </a:ext>
                </a:extLst>
              </p:cNvPr>
              <p:cNvSpPr/>
              <p:nvPr/>
            </p:nvSpPr>
            <p:spPr>
              <a:xfrm>
                <a:off x="5479772" y="2558983"/>
                <a:ext cx="900794" cy="216897"/>
              </a:xfrm>
              <a:prstGeom prst="roundRect">
                <a:avLst>
                  <a:gd name="adj" fmla="val 8667"/>
                </a:avLst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algn="ctr" defTabSz="550333" hangingPunct="0"/>
                <a:r>
                  <a:rPr lang="ko-KR" altLang="en-US" sz="900">
                    <a:solidFill>
                      <a:srgbClr val="FFFFFF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운영체계</a:t>
                </a:r>
                <a:endParaRPr lang="en-US" altLang="ko-KR" sz="900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DD4925C3-42E7-C115-690B-14A4780C12CB}"/>
                  </a:ext>
                </a:extLst>
              </p:cNvPr>
              <p:cNvSpPr txBox="1"/>
              <p:nvPr/>
            </p:nvSpPr>
            <p:spPr>
              <a:xfrm>
                <a:off x="5434489" y="2824278"/>
                <a:ext cx="1589675" cy="299873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altLang="ko-KR" sz="900" kern="0" dirty="0"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 Medium" panose="02000603000000020004" pitchFamily="50" charset="-127"/>
                  </a:rPr>
                  <a:t>AI Full Lifecycle</a:t>
                </a:r>
                <a:r>
                  <a:rPr lang="ko-KR" altLang="en-US" sz="900" kern="0" dirty="0"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 Medium" panose="02000603000000020004" pitchFamily="50" charset="-127"/>
                  </a:rPr>
                  <a:t>을 지원</a:t>
                </a:r>
                <a:endParaRPr lang="ko-KR" altLang="en-US" sz="900" dirty="0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sp>
        <p:nvSpPr>
          <p:cNvPr id="170" name="TextBox 169">
            <a:extLst>
              <a:ext uri="{FF2B5EF4-FFF2-40B4-BE49-F238E27FC236}">
                <a16:creationId xmlns:a16="http://schemas.microsoft.com/office/drawing/2014/main" id="{83DE0B9A-E101-52CF-F00D-D8797E484F76}"/>
              </a:ext>
            </a:extLst>
          </p:cNvPr>
          <p:cNvSpPr txBox="1"/>
          <p:nvPr/>
        </p:nvSpPr>
        <p:spPr>
          <a:xfrm>
            <a:off x="10597682" y="1249047"/>
            <a:ext cx="3590880" cy="266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100" kern="0" spc="-80"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검사 설비 투자비 억제 및  검사 인원 효율화를 통한 무인화</a:t>
            </a:r>
          </a:p>
        </p:txBody>
      </p:sp>
      <p:grpSp>
        <p:nvGrpSpPr>
          <p:cNvPr id="188" name="그룹 187">
            <a:extLst>
              <a:ext uri="{FF2B5EF4-FFF2-40B4-BE49-F238E27FC236}">
                <a16:creationId xmlns:a16="http://schemas.microsoft.com/office/drawing/2014/main" id="{CCBF565D-1D05-9A85-8EEE-58019E5ABBD3}"/>
              </a:ext>
            </a:extLst>
          </p:cNvPr>
          <p:cNvGrpSpPr/>
          <p:nvPr/>
        </p:nvGrpSpPr>
        <p:grpSpPr>
          <a:xfrm>
            <a:off x="12872604" y="1609006"/>
            <a:ext cx="1220898" cy="1175558"/>
            <a:chOff x="12301104" y="1609006"/>
            <a:chExt cx="1220898" cy="1175558"/>
          </a:xfrm>
        </p:grpSpPr>
        <p:sp>
          <p:nvSpPr>
            <p:cNvPr id="172" name="Text Box 22">
              <a:extLst>
                <a:ext uri="{FF2B5EF4-FFF2-40B4-BE49-F238E27FC236}">
                  <a16:creationId xmlns:a16="http://schemas.microsoft.com/office/drawing/2014/main" id="{0F7B7596-257D-4D9E-BC70-AD5823AA0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18291" y="1609006"/>
              <a:ext cx="528991" cy="14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itchFamily="50" charset="-127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914418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[</a:t>
              </a: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리뷰 작업자</a:t>
              </a: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]</a:t>
              </a:r>
            </a:p>
          </p:txBody>
        </p:sp>
        <p:sp>
          <p:nvSpPr>
            <p:cNvPr id="179" name="직사각형 178">
              <a:extLst>
                <a:ext uri="{FF2B5EF4-FFF2-40B4-BE49-F238E27FC236}">
                  <a16:creationId xmlns:a16="http://schemas.microsoft.com/office/drawing/2014/main" id="{7047069B-67BE-D3CC-41A2-F9BA9260449A}"/>
                </a:ext>
              </a:extLst>
            </p:cNvPr>
            <p:cNvSpPr/>
            <p:nvPr/>
          </p:nvSpPr>
          <p:spPr>
            <a:xfrm>
              <a:off x="12470173" y="2661453"/>
              <a:ext cx="302968" cy="12311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2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개선 전</a:t>
              </a:r>
              <a:endParaRPr kumimoji="0" lang="en-US" altLang="ko-KR" sz="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80" name="직사각형 179">
              <a:extLst>
                <a:ext uri="{FF2B5EF4-FFF2-40B4-BE49-F238E27FC236}">
                  <a16:creationId xmlns:a16="http://schemas.microsoft.com/office/drawing/2014/main" id="{EA31A7F8-33F8-8456-AFA4-3C66D5D0A1AE}"/>
                </a:ext>
              </a:extLst>
            </p:cNvPr>
            <p:cNvSpPr/>
            <p:nvPr/>
          </p:nvSpPr>
          <p:spPr>
            <a:xfrm>
              <a:off x="13016468" y="2650299"/>
              <a:ext cx="302968" cy="12311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2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개선 후</a:t>
              </a:r>
              <a:endParaRPr kumimoji="0" lang="en-US" altLang="ko-KR" sz="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81" name="직사각형 180">
              <a:extLst>
                <a:ext uri="{FF2B5EF4-FFF2-40B4-BE49-F238E27FC236}">
                  <a16:creationId xmlns:a16="http://schemas.microsoft.com/office/drawing/2014/main" id="{278D585C-25FC-4D0A-0023-540BB032CAE0}"/>
                </a:ext>
              </a:extLst>
            </p:cNvPr>
            <p:cNvSpPr/>
            <p:nvPr/>
          </p:nvSpPr>
          <p:spPr>
            <a:xfrm>
              <a:off x="12427125" y="1841339"/>
              <a:ext cx="374200" cy="7665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96</a:t>
              </a: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명</a:t>
              </a:r>
              <a:endParaRPr kumimoji="0" lang="en-US" altLang="ko-KR" sz="8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182" name="직선 연결선 181">
              <a:extLst>
                <a:ext uri="{FF2B5EF4-FFF2-40B4-BE49-F238E27FC236}">
                  <a16:creationId xmlns:a16="http://schemas.microsoft.com/office/drawing/2014/main" id="{E2B2D91F-CD33-E8E6-BEB7-A4BA6D32D76F}"/>
                </a:ext>
              </a:extLst>
            </p:cNvPr>
            <p:cNvCxnSpPr>
              <a:cxnSpLocks/>
            </p:cNvCxnSpPr>
            <p:nvPr/>
          </p:nvCxnSpPr>
          <p:spPr>
            <a:xfrm>
              <a:off x="12301104" y="2609446"/>
              <a:ext cx="1220898" cy="0"/>
            </a:xfrm>
            <a:prstGeom prst="line">
              <a:avLst/>
            </a:prstGeom>
            <a:noFill/>
            <a:ln w="9525" cap="flat" cmpd="sng" algn="ctr">
              <a:solidFill>
                <a:srgbClr val="595959"/>
              </a:solidFill>
              <a:prstDash val="solid"/>
            </a:ln>
            <a:effectLst/>
          </p:spPr>
        </p:cxnSp>
        <p:sp>
          <p:nvSpPr>
            <p:cNvPr id="183" name="Freeform 146">
              <a:extLst>
                <a:ext uri="{FF2B5EF4-FFF2-40B4-BE49-F238E27FC236}">
                  <a16:creationId xmlns:a16="http://schemas.microsoft.com/office/drawing/2014/main" id="{00948BB4-AF2D-D4CC-BA24-BC683E649F3B}"/>
                </a:ext>
              </a:extLst>
            </p:cNvPr>
            <p:cNvSpPr>
              <a:spLocks/>
            </p:cNvSpPr>
            <p:nvPr/>
          </p:nvSpPr>
          <p:spPr bwMode="auto">
            <a:xfrm rot="20641822">
              <a:off x="12819804" y="1810599"/>
              <a:ext cx="349409" cy="512610"/>
            </a:xfrm>
            <a:custGeom>
              <a:avLst/>
              <a:gdLst>
                <a:gd name="T0" fmla="*/ 2147483647 w 1645"/>
                <a:gd name="T1" fmla="*/ 0 h 823"/>
                <a:gd name="T2" fmla="*/ 2147483647 w 1645"/>
                <a:gd name="T3" fmla="*/ 0 h 823"/>
                <a:gd name="T4" fmla="*/ 2147483647 w 1645"/>
                <a:gd name="T5" fmla="*/ 2147483647 h 823"/>
                <a:gd name="T6" fmla="*/ 2147483647 w 1645"/>
                <a:gd name="T7" fmla="*/ 2147483647 h 823"/>
                <a:gd name="T8" fmla="*/ 2147483647 w 1645"/>
                <a:gd name="T9" fmla="*/ 2147483647 h 823"/>
                <a:gd name="T10" fmla="*/ 2147483647 w 1645"/>
                <a:gd name="T11" fmla="*/ 2147483647 h 823"/>
                <a:gd name="T12" fmla="*/ 2147483647 w 1645"/>
                <a:gd name="T13" fmla="*/ 2147483647 h 823"/>
                <a:gd name="T14" fmla="*/ 2147483647 w 1645"/>
                <a:gd name="T15" fmla="*/ 2147483647 h 823"/>
                <a:gd name="T16" fmla="*/ 2147483647 w 1645"/>
                <a:gd name="T17" fmla="*/ 2147483647 h 823"/>
                <a:gd name="T18" fmla="*/ 2147483647 w 1645"/>
                <a:gd name="T19" fmla="*/ 2147483647 h 823"/>
                <a:gd name="T20" fmla="*/ 2147483647 w 1645"/>
                <a:gd name="T21" fmla="*/ 2147483647 h 823"/>
                <a:gd name="T22" fmla="*/ 2147483647 w 1645"/>
                <a:gd name="T23" fmla="*/ 2147483647 h 823"/>
                <a:gd name="T24" fmla="*/ 2147483647 w 1645"/>
                <a:gd name="T25" fmla="*/ 2147483647 h 823"/>
                <a:gd name="T26" fmla="*/ 2147483647 w 1645"/>
                <a:gd name="T27" fmla="*/ 2147483647 h 823"/>
                <a:gd name="T28" fmla="*/ 2147483647 w 1645"/>
                <a:gd name="T29" fmla="*/ 2147483647 h 823"/>
                <a:gd name="T30" fmla="*/ 2147483647 w 1645"/>
                <a:gd name="T31" fmla="*/ 2147483647 h 823"/>
                <a:gd name="T32" fmla="*/ 2147483647 w 1645"/>
                <a:gd name="T33" fmla="*/ 2147483647 h 823"/>
                <a:gd name="T34" fmla="*/ 2147483647 w 1645"/>
                <a:gd name="T35" fmla="*/ 2147483647 h 823"/>
                <a:gd name="T36" fmla="*/ 2147483647 w 1645"/>
                <a:gd name="T37" fmla="*/ 2147483647 h 823"/>
                <a:gd name="T38" fmla="*/ 2147483647 w 1645"/>
                <a:gd name="T39" fmla="*/ 2147483647 h 823"/>
                <a:gd name="T40" fmla="*/ 2147483647 w 1645"/>
                <a:gd name="T41" fmla="*/ 2147483647 h 823"/>
                <a:gd name="T42" fmla="*/ 2147483647 w 1645"/>
                <a:gd name="T43" fmla="*/ 2147483647 h 823"/>
                <a:gd name="T44" fmla="*/ 2147483647 w 1645"/>
                <a:gd name="T45" fmla="*/ 2147483647 h 823"/>
                <a:gd name="T46" fmla="*/ 2147483647 w 1645"/>
                <a:gd name="T47" fmla="*/ 2147483647 h 823"/>
                <a:gd name="T48" fmla="*/ 2147483647 w 1645"/>
                <a:gd name="T49" fmla="*/ 2147483647 h 823"/>
                <a:gd name="T50" fmla="*/ 2147483647 w 1645"/>
                <a:gd name="T51" fmla="*/ 2147483647 h 823"/>
                <a:gd name="T52" fmla="*/ 2147483647 w 1645"/>
                <a:gd name="T53" fmla="*/ 2147483647 h 823"/>
                <a:gd name="T54" fmla="*/ 2147483647 w 1645"/>
                <a:gd name="T55" fmla="*/ 2147483647 h 823"/>
                <a:gd name="T56" fmla="*/ 2147483647 w 1645"/>
                <a:gd name="T57" fmla="*/ 2147483647 h 823"/>
                <a:gd name="T58" fmla="*/ 2147483647 w 1645"/>
                <a:gd name="T59" fmla="*/ 2147483647 h 823"/>
                <a:gd name="T60" fmla="*/ 2147483647 w 1645"/>
                <a:gd name="T61" fmla="*/ 2147483647 h 823"/>
                <a:gd name="T62" fmla="*/ 2147483647 w 1645"/>
                <a:gd name="T63" fmla="*/ 2147483647 h 823"/>
                <a:gd name="T64" fmla="*/ 2147483647 w 1645"/>
                <a:gd name="T65" fmla="*/ 2147483647 h 823"/>
                <a:gd name="T66" fmla="*/ 2147483647 w 1645"/>
                <a:gd name="T67" fmla="*/ 2147483647 h 823"/>
                <a:gd name="T68" fmla="*/ 2147483647 w 1645"/>
                <a:gd name="T69" fmla="*/ 2147483647 h 823"/>
                <a:gd name="T70" fmla="*/ 2147483647 w 1645"/>
                <a:gd name="T71" fmla="*/ 2147483647 h 823"/>
                <a:gd name="T72" fmla="*/ 2147483647 w 1645"/>
                <a:gd name="T73" fmla="*/ 2147483647 h 823"/>
                <a:gd name="T74" fmla="*/ 2147483647 w 1645"/>
                <a:gd name="T75" fmla="*/ 2147483647 h 823"/>
                <a:gd name="T76" fmla="*/ 2147483647 w 1645"/>
                <a:gd name="T77" fmla="*/ 2147483647 h 823"/>
                <a:gd name="T78" fmla="*/ 2147483647 w 1645"/>
                <a:gd name="T79" fmla="*/ 2147483647 h 823"/>
                <a:gd name="T80" fmla="*/ 2147483647 w 1645"/>
                <a:gd name="T81" fmla="*/ 2147483647 h 8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5"/>
                <a:gd name="T124" fmla="*/ 0 h 823"/>
                <a:gd name="T125" fmla="*/ 1645 w 1645"/>
                <a:gd name="T126" fmla="*/ 823 h 82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5" h="823">
                  <a:moveTo>
                    <a:pt x="0" y="6"/>
                  </a:moveTo>
                  <a:lnTo>
                    <a:pt x="90" y="0"/>
                  </a:lnTo>
                  <a:lnTo>
                    <a:pt x="135" y="0"/>
                  </a:lnTo>
                  <a:lnTo>
                    <a:pt x="189" y="0"/>
                  </a:lnTo>
                  <a:lnTo>
                    <a:pt x="240" y="3"/>
                  </a:lnTo>
                  <a:lnTo>
                    <a:pt x="291" y="6"/>
                  </a:lnTo>
                  <a:lnTo>
                    <a:pt x="341" y="12"/>
                  </a:lnTo>
                  <a:lnTo>
                    <a:pt x="386" y="21"/>
                  </a:lnTo>
                  <a:lnTo>
                    <a:pt x="436" y="30"/>
                  </a:lnTo>
                  <a:lnTo>
                    <a:pt x="496" y="45"/>
                  </a:lnTo>
                  <a:lnTo>
                    <a:pt x="550" y="63"/>
                  </a:lnTo>
                  <a:lnTo>
                    <a:pt x="601" y="78"/>
                  </a:lnTo>
                  <a:lnTo>
                    <a:pt x="658" y="99"/>
                  </a:lnTo>
                  <a:lnTo>
                    <a:pt x="712" y="123"/>
                  </a:lnTo>
                  <a:lnTo>
                    <a:pt x="766" y="147"/>
                  </a:lnTo>
                  <a:lnTo>
                    <a:pt x="811" y="170"/>
                  </a:lnTo>
                  <a:lnTo>
                    <a:pt x="862" y="194"/>
                  </a:lnTo>
                  <a:lnTo>
                    <a:pt x="905" y="217"/>
                  </a:lnTo>
                  <a:lnTo>
                    <a:pt x="953" y="244"/>
                  </a:lnTo>
                  <a:lnTo>
                    <a:pt x="1001" y="271"/>
                  </a:lnTo>
                  <a:lnTo>
                    <a:pt x="1049" y="304"/>
                  </a:lnTo>
                  <a:lnTo>
                    <a:pt x="1091" y="331"/>
                  </a:lnTo>
                  <a:lnTo>
                    <a:pt x="1136" y="367"/>
                  </a:lnTo>
                  <a:lnTo>
                    <a:pt x="1178" y="400"/>
                  </a:lnTo>
                  <a:lnTo>
                    <a:pt x="1217" y="433"/>
                  </a:lnTo>
                  <a:lnTo>
                    <a:pt x="1249" y="469"/>
                  </a:lnTo>
                  <a:lnTo>
                    <a:pt x="1276" y="500"/>
                  </a:lnTo>
                  <a:lnTo>
                    <a:pt x="1297" y="533"/>
                  </a:lnTo>
                  <a:lnTo>
                    <a:pt x="1645" y="489"/>
                  </a:lnTo>
                  <a:lnTo>
                    <a:pt x="1596" y="512"/>
                  </a:lnTo>
                  <a:lnTo>
                    <a:pt x="1539" y="536"/>
                  </a:lnTo>
                  <a:lnTo>
                    <a:pt x="1494" y="557"/>
                  </a:lnTo>
                  <a:lnTo>
                    <a:pt x="1460" y="573"/>
                  </a:lnTo>
                  <a:lnTo>
                    <a:pt x="1423" y="593"/>
                  </a:lnTo>
                  <a:lnTo>
                    <a:pt x="1393" y="611"/>
                  </a:lnTo>
                  <a:lnTo>
                    <a:pt x="1364" y="630"/>
                  </a:lnTo>
                  <a:lnTo>
                    <a:pt x="1335" y="653"/>
                  </a:lnTo>
                  <a:lnTo>
                    <a:pt x="1307" y="676"/>
                  </a:lnTo>
                  <a:lnTo>
                    <a:pt x="1273" y="705"/>
                  </a:lnTo>
                  <a:lnTo>
                    <a:pt x="1240" y="736"/>
                  </a:lnTo>
                  <a:lnTo>
                    <a:pt x="1211" y="762"/>
                  </a:lnTo>
                  <a:lnTo>
                    <a:pt x="1178" y="796"/>
                  </a:lnTo>
                  <a:lnTo>
                    <a:pt x="1151" y="823"/>
                  </a:lnTo>
                  <a:lnTo>
                    <a:pt x="1124" y="811"/>
                  </a:lnTo>
                  <a:lnTo>
                    <a:pt x="1097" y="796"/>
                  </a:lnTo>
                  <a:lnTo>
                    <a:pt x="1068" y="783"/>
                  </a:lnTo>
                  <a:lnTo>
                    <a:pt x="1034" y="769"/>
                  </a:lnTo>
                  <a:lnTo>
                    <a:pt x="999" y="755"/>
                  </a:lnTo>
                  <a:lnTo>
                    <a:pt x="967" y="744"/>
                  </a:lnTo>
                  <a:lnTo>
                    <a:pt x="936" y="735"/>
                  </a:lnTo>
                  <a:lnTo>
                    <a:pt x="901" y="724"/>
                  </a:lnTo>
                  <a:lnTo>
                    <a:pt x="864" y="715"/>
                  </a:lnTo>
                  <a:lnTo>
                    <a:pt x="826" y="705"/>
                  </a:lnTo>
                  <a:lnTo>
                    <a:pt x="791" y="696"/>
                  </a:lnTo>
                  <a:lnTo>
                    <a:pt x="757" y="687"/>
                  </a:lnTo>
                  <a:lnTo>
                    <a:pt x="720" y="681"/>
                  </a:lnTo>
                  <a:lnTo>
                    <a:pt x="685" y="673"/>
                  </a:lnTo>
                  <a:lnTo>
                    <a:pt x="652" y="666"/>
                  </a:lnTo>
                  <a:lnTo>
                    <a:pt x="613" y="658"/>
                  </a:lnTo>
                  <a:lnTo>
                    <a:pt x="560" y="652"/>
                  </a:lnTo>
                  <a:lnTo>
                    <a:pt x="920" y="590"/>
                  </a:lnTo>
                  <a:lnTo>
                    <a:pt x="896" y="542"/>
                  </a:lnTo>
                  <a:lnTo>
                    <a:pt x="868" y="506"/>
                  </a:lnTo>
                  <a:lnTo>
                    <a:pt x="817" y="439"/>
                  </a:lnTo>
                  <a:lnTo>
                    <a:pt x="787" y="409"/>
                  </a:lnTo>
                  <a:lnTo>
                    <a:pt x="757" y="379"/>
                  </a:lnTo>
                  <a:lnTo>
                    <a:pt x="703" y="328"/>
                  </a:lnTo>
                  <a:lnTo>
                    <a:pt x="670" y="298"/>
                  </a:lnTo>
                  <a:lnTo>
                    <a:pt x="631" y="262"/>
                  </a:lnTo>
                  <a:lnTo>
                    <a:pt x="595" y="235"/>
                  </a:lnTo>
                  <a:lnTo>
                    <a:pt x="565" y="211"/>
                  </a:lnTo>
                  <a:lnTo>
                    <a:pt x="535" y="188"/>
                  </a:lnTo>
                  <a:lnTo>
                    <a:pt x="499" y="164"/>
                  </a:lnTo>
                  <a:lnTo>
                    <a:pt x="460" y="141"/>
                  </a:lnTo>
                  <a:lnTo>
                    <a:pt x="421" y="123"/>
                  </a:lnTo>
                  <a:lnTo>
                    <a:pt x="383" y="102"/>
                  </a:lnTo>
                  <a:lnTo>
                    <a:pt x="335" y="84"/>
                  </a:lnTo>
                  <a:lnTo>
                    <a:pt x="291" y="69"/>
                  </a:lnTo>
                  <a:lnTo>
                    <a:pt x="240" y="57"/>
                  </a:lnTo>
                  <a:lnTo>
                    <a:pt x="192" y="45"/>
                  </a:lnTo>
                  <a:lnTo>
                    <a:pt x="141" y="33"/>
                  </a:lnTo>
                  <a:lnTo>
                    <a:pt x="87" y="2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defTabSz="914400"/>
              <a:endPara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4" name="Text Box 22">
              <a:extLst>
                <a:ext uri="{FF2B5EF4-FFF2-40B4-BE49-F238E27FC236}">
                  <a16:creationId xmlns:a16="http://schemas.microsoft.com/office/drawing/2014/main" id="{0F1749D1-89A3-07A4-AFDA-C95A7E5A88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37636" y="1853935"/>
              <a:ext cx="444349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marR="0" lvl="0" indent="0" algn="ctr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i="0" u="none" strike="noStrike" cap="none" spc="0" normalizeH="0" baseline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4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80</a:t>
              </a:r>
              <a:r>
                <a:rPr kumimoji="0" lang="ko-KR" altLang="en-US" sz="10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명 ↓</a:t>
              </a:r>
            </a:p>
          </p:txBody>
        </p:sp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E4A50CB0-95C1-FD0B-A30B-419043450F11}"/>
                </a:ext>
              </a:extLst>
            </p:cNvPr>
            <p:cNvSpPr/>
            <p:nvPr/>
          </p:nvSpPr>
          <p:spPr>
            <a:xfrm>
              <a:off x="12966040" y="2307225"/>
              <a:ext cx="374200" cy="30068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algn="ctr" defTabSz="914418"/>
              <a:r>
                <a:rPr lang="en-US" altLang="ko-KR" sz="8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16</a:t>
              </a:r>
              <a:r>
                <a:rPr lang="ko-KR" altLang="en-US" sz="8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명</a:t>
              </a:r>
              <a:endParaRPr lang="en-US" altLang="ko-KR" sz="800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89" name="그룹 188">
            <a:extLst>
              <a:ext uri="{FF2B5EF4-FFF2-40B4-BE49-F238E27FC236}">
                <a16:creationId xmlns:a16="http://schemas.microsoft.com/office/drawing/2014/main" id="{931E6F4C-4086-7435-CE6C-1F882BB60783}"/>
              </a:ext>
            </a:extLst>
          </p:cNvPr>
          <p:cNvGrpSpPr/>
          <p:nvPr/>
        </p:nvGrpSpPr>
        <p:grpSpPr>
          <a:xfrm>
            <a:off x="11185232" y="1609006"/>
            <a:ext cx="1220898" cy="1175559"/>
            <a:chOff x="10956632" y="1609006"/>
            <a:chExt cx="1220898" cy="1175559"/>
          </a:xfrm>
        </p:grpSpPr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71DC6B01-7DD0-E840-C43F-74D007813A08}"/>
                </a:ext>
              </a:extLst>
            </p:cNvPr>
            <p:cNvSpPr/>
            <p:nvPr/>
          </p:nvSpPr>
          <p:spPr>
            <a:xfrm>
              <a:off x="11166694" y="2661454"/>
              <a:ext cx="302968" cy="12311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2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개선 전</a:t>
              </a:r>
              <a:endParaRPr kumimoji="0" lang="en-US" altLang="ko-KR" sz="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4352FFEE-ACD7-A656-D561-9A2D0E0AB7EC}"/>
                </a:ext>
              </a:extLst>
            </p:cNvPr>
            <p:cNvSpPr/>
            <p:nvPr/>
          </p:nvSpPr>
          <p:spPr>
            <a:xfrm>
              <a:off x="11717827" y="2650299"/>
              <a:ext cx="302968" cy="12311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2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개선 후</a:t>
              </a:r>
              <a:endParaRPr kumimoji="0" lang="en-US" altLang="ko-KR" sz="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75" name="직사각형 174">
              <a:extLst>
                <a:ext uri="{FF2B5EF4-FFF2-40B4-BE49-F238E27FC236}">
                  <a16:creationId xmlns:a16="http://schemas.microsoft.com/office/drawing/2014/main" id="{FABDBC60-7927-44EE-F1FE-894518A000D6}"/>
                </a:ext>
              </a:extLst>
            </p:cNvPr>
            <p:cNvSpPr/>
            <p:nvPr/>
          </p:nvSpPr>
          <p:spPr>
            <a:xfrm>
              <a:off x="11082656" y="1867763"/>
              <a:ext cx="374200" cy="7401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algn="ctr" defTabSz="914423"/>
              <a:r>
                <a:rPr lang="en-US" altLang="ko-KR" sz="800" kern="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48</a:t>
              </a:r>
              <a:r>
                <a:rPr lang="ko-KR" altLang="en-US" sz="800" kern="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대</a:t>
              </a:r>
              <a:endParaRPr lang="en-US" altLang="ko-KR" sz="800" kern="0"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76" name="Freeform 146">
              <a:extLst>
                <a:ext uri="{FF2B5EF4-FFF2-40B4-BE49-F238E27FC236}">
                  <a16:creationId xmlns:a16="http://schemas.microsoft.com/office/drawing/2014/main" id="{12A9467A-AC3C-84A0-6127-CA0023073FAF}"/>
                </a:ext>
              </a:extLst>
            </p:cNvPr>
            <p:cNvSpPr>
              <a:spLocks/>
            </p:cNvSpPr>
            <p:nvPr/>
          </p:nvSpPr>
          <p:spPr bwMode="auto">
            <a:xfrm rot="20641822">
              <a:off x="11531544" y="1798509"/>
              <a:ext cx="338417" cy="615016"/>
            </a:xfrm>
            <a:custGeom>
              <a:avLst/>
              <a:gdLst>
                <a:gd name="T0" fmla="*/ 2147483647 w 1645"/>
                <a:gd name="T1" fmla="*/ 0 h 823"/>
                <a:gd name="T2" fmla="*/ 2147483647 w 1645"/>
                <a:gd name="T3" fmla="*/ 0 h 823"/>
                <a:gd name="T4" fmla="*/ 2147483647 w 1645"/>
                <a:gd name="T5" fmla="*/ 2147483647 h 823"/>
                <a:gd name="T6" fmla="*/ 2147483647 w 1645"/>
                <a:gd name="T7" fmla="*/ 2147483647 h 823"/>
                <a:gd name="T8" fmla="*/ 2147483647 w 1645"/>
                <a:gd name="T9" fmla="*/ 2147483647 h 823"/>
                <a:gd name="T10" fmla="*/ 2147483647 w 1645"/>
                <a:gd name="T11" fmla="*/ 2147483647 h 823"/>
                <a:gd name="T12" fmla="*/ 2147483647 w 1645"/>
                <a:gd name="T13" fmla="*/ 2147483647 h 823"/>
                <a:gd name="T14" fmla="*/ 2147483647 w 1645"/>
                <a:gd name="T15" fmla="*/ 2147483647 h 823"/>
                <a:gd name="T16" fmla="*/ 2147483647 w 1645"/>
                <a:gd name="T17" fmla="*/ 2147483647 h 823"/>
                <a:gd name="T18" fmla="*/ 2147483647 w 1645"/>
                <a:gd name="T19" fmla="*/ 2147483647 h 823"/>
                <a:gd name="T20" fmla="*/ 2147483647 w 1645"/>
                <a:gd name="T21" fmla="*/ 2147483647 h 823"/>
                <a:gd name="T22" fmla="*/ 2147483647 w 1645"/>
                <a:gd name="T23" fmla="*/ 2147483647 h 823"/>
                <a:gd name="T24" fmla="*/ 2147483647 w 1645"/>
                <a:gd name="T25" fmla="*/ 2147483647 h 823"/>
                <a:gd name="T26" fmla="*/ 2147483647 w 1645"/>
                <a:gd name="T27" fmla="*/ 2147483647 h 823"/>
                <a:gd name="T28" fmla="*/ 2147483647 w 1645"/>
                <a:gd name="T29" fmla="*/ 2147483647 h 823"/>
                <a:gd name="T30" fmla="*/ 2147483647 w 1645"/>
                <a:gd name="T31" fmla="*/ 2147483647 h 823"/>
                <a:gd name="T32" fmla="*/ 2147483647 w 1645"/>
                <a:gd name="T33" fmla="*/ 2147483647 h 823"/>
                <a:gd name="T34" fmla="*/ 2147483647 w 1645"/>
                <a:gd name="T35" fmla="*/ 2147483647 h 823"/>
                <a:gd name="T36" fmla="*/ 2147483647 w 1645"/>
                <a:gd name="T37" fmla="*/ 2147483647 h 823"/>
                <a:gd name="T38" fmla="*/ 2147483647 w 1645"/>
                <a:gd name="T39" fmla="*/ 2147483647 h 823"/>
                <a:gd name="T40" fmla="*/ 2147483647 w 1645"/>
                <a:gd name="T41" fmla="*/ 2147483647 h 823"/>
                <a:gd name="T42" fmla="*/ 2147483647 w 1645"/>
                <a:gd name="T43" fmla="*/ 2147483647 h 823"/>
                <a:gd name="T44" fmla="*/ 2147483647 w 1645"/>
                <a:gd name="T45" fmla="*/ 2147483647 h 823"/>
                <a:gd name="T46" fmla="*/ 2147483647 w 1645"/>
                <a:gd name="T47" fmla="*/ 2147483647 h 823"/>
                <a:gd name="T48" fmla="*/ 2147483647 w 1645"/>
                <a:gd name="T49" fmla="*/ 2147483647 h 823"/>
                <a:gd name="T50" fmla="*/ 2147483647 w 1645"/>
                <a:gd name="T51" fmla="*/ 2147483647 h 823"/>
                <a:gd name="T52" fmla="*/ 2147483647 w 1645"/>
                <a:gd name="T53" fmla="*/ 2147483647 h 823"/>
                <a:gd name="T54" fmla="*/ 2147483647 w 1645"/>
                <a:gd name="T55" fmla="*/ 2147483647 h 823"/>
                <a:gd name="T56" fmla="*/ 2147483647 w 1645"/>
                <a:gd name="T57" fmla="*/ 2147483647 h 823"/>
                <a:gd name="T58" fmla="*/ 2147483647 w 1645"/>
                <a:gd name="T59" fmla="*/ 2147483647 h 823"/>
                <a:gd name="T60" fmla="*/ 2147483647 w 1645"/>
                <a:gd name="T61" fmla="*/ 2147483647 h 823"/>
                <a:gd name="T62" fmla="*/ 2147483647 w 1645"/>
                <a:gd name="T63" fmla="*/ 2147483647 h 823"/>
                <a:gd name="T64" fmla="*/ 2147483647 w 1645"/>
                <a:gd name="T65" fmla="*/ 2147483647 h 823"/>
                <a:gd name="T66" fmla="*/ 2147483647 w 1645"/>
                <a:gd name="T67" fmla="*/ 2147483647 h 823"/>
                <a:gd name="T68" fmla="*/ 2147483647 w 1645"/>
                <a:gd name="T69" fmla="*/ 2147483647 h 823"/>
                <a:gd name="T70" fmla="*/ 2147483647 w 1645"/>
                <a:gd name="T71" fmla="*/ 2147483647 h 823"/>
                <a:gd name="T72" fmla="*/ 2147483647 w 1645"/>
                <a:gd name="T73" fmla="*/ 2147483647 h 823"/>
                <a:gd name="T74" fmla="*/ 2147483647 w 1645"/>
                <a:gd name="T75" fmla="*/ 2147483647 h 823"/>
                <a:gd name="T76" fmla="*/ 2147483647 w 1645"/>
                <a:gd name="T77" fmla="*/ 2147483647 h 823"/>
                <a:gd name="T78" fmla="*/ 2147483647 w 1645"/>
                <a:gd name="T79" fmla="*/ 2147483647 h 823"/>
                <a:gd name="T80" fmla="*/ 2147483647 w 1645"/>
                <a:gd name="T81" fmla="*/ 2147483647 h 8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5"/>
                <a:gd name="T124" fmla="*/ 0 h 823"/>
                <a:gd name="T125" fmla="*/ 1645 w 1645"/>
                <a:gd name="T126" fmla="*/ 823 h 82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5" h="823">
                  <a:moveTo>
                    <a:pt x="0" y="6"/>
                  </a:moveTo>
                  <a:lnTo>
                    <a:pt x="90" y="0"/>
                  </a:lnTo>
                  <a:lnTo>
                    <a:pt x="135" y="0"/>
                  </a:lnTo>
                  <a:lnTo>
                    <a:pt x="189" y="0"/>
                  </a:lnTo>
                  <a:lnTo>
                    <a:pt x="240" y="3"/>
                  </a:lnTo>
                  <a:lnTo>
                    <a:pt x="291" y="6"/>
                  </a:lnTo>
                  <a:lnTo>
                    <a:pt x="341" y="12"/>
                  </a:lnTo>
                  <a:lnTo>
                    <a:pt x="386" y="21"/>
                  </a:lnTo>
                  <a:lnTo>
                    <a:pt x="436" y="30"/>
                  </a:lnTo>
                  <a:lnTo>
                    <a:pt x="496" y="45"/>
                  </a:lnTo>
                  <a:lnTo>
                    <a:pt x="550" y="63"/>
                  </a:lnTo>
                  <a:lnTo>
                    <a:pt x="601" y="78"/>
                  </a:lnTo>
                  <a:lnTo>
                    <a:pt x="658" y="99"/>
                  </a:lnTo>
                  <a:lnTo>
                    <a:pt x="712" y="123"/>
                  </a:lnTo>
                  <a:lnTo>
                    <a:pt x="766" y="147"/>
                  </a:lnTo>
                  <a:lnTo>
                    <a:pt x="811" y="170"/>
                  </a:lnTo>
                  <a:lnTo>
                    <a:pt x="862" y="194"/>
                  </a:lnTo>
                  <a:lnTo>
                    <a:pt x="905" y="217"/>
                  </a:lnTo>
                  <a:lnTo>
                    <a:pt x="953" y="244"/>
                  </a:lnTo>
                  <a:lnTo>
                    <a:pt x="1001" y="271"/>
                  </a:lnTo>
                  <a:lnTo>
                    <a:pt x="1049" y="304"/>
                  </a:lnTo>
                  <a:lnTo>
                    <a:pt x="1091" y="331"/>
                  </a:lnTo>
                  <a:lnTo>
                    <a:pt x="1136" y="367"/>
                  </a:lnTo>
                  <a:lnTo>
                    <a:pt x="1178" y="400"/>
                  </a:lnTo>
                  <a:lnTo>
                    <a:pt x="1217" y="433"/>
                  </a:lnTo>
                  <a:lnTo>
                    <a:pt x="1249" y="469"/>
                  </a:lnTo>
                  <a:lnTo>
                    <a:pt x="1276" y="500"/>
                  </a:lnTo>
                  <a:lnTo>
                    <a:pt x="1297" y="533"/>
                  </a:lnTo>
                  <a:lnTo>
                    <a:pt x="1645" y="489"/>
                  </a:lnTo>
                  <a:lnTo>
                    <a:pt x="1596" y="512"/>
                  </a:lnTo>
                  <a:lnTo>
                    <a:pt x="1539" y="536"/>
                  </a:lnTo>
                  <a:lnTo>
                    <a:pt x="1494" y="557"/>
                  </a:lnTo>
                  <a:lnTo>
                    <a:pt x="1460" y="573"/>
                  </a:lnTo>
                  <a:lnTo>
                    <a:pt x="1423" y="593"/>
                  </a:lnTo>
                  <a:lnTo>
                    <a:pt x="1393" y="611"/>
                  </a:lnTo>
                  <a:lnTo>
                    <a:pt x="1364" y="630"/>
                  </a:lnTo>
                  <a:lnTo>
                    <a:pt x="1335" y="653"/>
                  </a:lnTo>
                  <a:lnTo>
                    <a:pt x="1307" y="676"/>
                  </a:lnTo>
                  <a:lnTo>
                    <a:pt x="1273" y="705"/>
                  </a:lnTo>
                  <a:lnTo>
                    <a:pt x="1240" y="736"/>
                  </a:lnTo>
                  <a:lnTo>
                    <a:pt x="1211" y="762"/>
                  </a:lnTo>
                  <a:lnTo>
                    <a:pt x="1178" y="796"/>
                  </a:lnTo>
                  <a:lnTo>
                    <a:pt x="1151" y="823"/>
                  </a:lnTo>
                  <a:lnTo>
                    <a:pt x="1124" y="811"/>
                  </a:lnTo>
                  <a:lnTo>
                    <a:pt x="1097" y="796"/>
                  </a:lnTo>
                  <a:lnTo>
                    <a:pt x="1068" y="783"/>
                  </a:lnTo>
                  <a:lnTo>
                    <a:pt x="1034" y="769"/>
                  </a:lnTo>
                  <a:lnTo>
                    <a:pt x="999" y="755"/>
                  </a:lnTo>
                  <a:lnTo>
                    <a:pt x="967" y="744"/>
                  </a:lnTo>
                  <a:lnTo>
                    <a:pt x="936" y="735"/>
                  </a:lnTo>
                  <a:lnTo>
                    <a:pt x="901" y="724"/>
                  </a:lnTo>
                  <a:lnTo>
                    <a:pt x="864" y="715"/>
                  </a:lnTo>
                  <a:lnTo>
                    <a:pt x="826" y="705"/>
                  </a:lnTo>
                  <a:lnTo>
                    <a:pt x="791" y="696"/>
                  </a:lnTo>
                  <a:lnTo>
                    <a:pt x="757" y="687"/>
                  </a:lnTo>
                  <a:lnTo>
                    <a:pt x="720" y="681"/>
                  </a:lnTo>
                  <a:lnTo>
                    <a:pt x="685" y="673"/>
                  </a:lnTo>
                  <a:lnTo>
                    <a:pt x="652" y="666"/>
                  </a:lnTo>
                  <a:lnTo>
                    <a:pt x="613" y="658"/>
                  </a:lnTo>
                  <a:lnTo>
                    <a:pt x="560" y="652"/>
                  </a:lnTo>
                  <a:lnTo>
                    <a:pt x="920" y="590"/>
                  </a:lnTo>
                  <a:lnTo>
                    <a:pt x="896" y="542"/>
                  </a:lnTo>
                  <a:lnTo>
                    <a:pt x="868" y="506"/>
                  </a:lnTo>
                  <a:lnTo>
                    <a:pt x="817" y="439"/>
                  </a:lnTo>
                  <a:lnTo>
                    <a:pt x="787" y="409"/>
                  </a:lnTo>
                  <a:lnTo>
                    <a:pt x="757" y="379"/>
                  </a:lnTo>
                  <a:lnTo>
                    <a:pt x="703" y="328"/>
                  </a:lnTo>
                  <a:lnTo>
                    <a:pt x="670" y="298"/>
                  </a:lnTo>
                  <a:lnTo>
                    <a:pt x="631" y="262"/>
                  </a:lnTo>
                  <a:lnTo>
                    <a:pt x="595" y="235"/>
                  </a:lnTo>
                  <a:lnTo>
                    <a:pt x="565" y="211"/>
                  </a:lnTo>
                  <a:lnTo>
                    <a:pt x="535" y="188"/>
                  </a:lnTo>
                  <a:lnTo>
                    <a:pt x="499" y="164"/>
                  </a:lnTo>
                  <a:lnTo>
                    <a:pt x="460" y="141"/>
                  </a:lnTo>
                  <a:lnTo>
                    <a:pt x="421" y="123"/>
                  </a:lnTo>
                  <a:lnTo>
                    <a:pt x="383" y="102"/>
                  </a:lnTo>
                  <a:lnTo>
                    <a:pt x="335" y="84"/>
                  </a:lnTo>
                  <a:lnTo>
                    <a:pt x="291" y="69"/>
                  </a:lnTo>
                  <a:lnTo>
                    <a:pt x="240" y="57"/>
                  </a:lnTo>
                  <a:lnTo>
                    <a:pt x="192" y="45"/>
                  </a:lnTo>
                  <a:lnTo>
                    <a:pt x="141" y="33"/>
                  </a:lnTo>
                  <a:lnTo>
                    <a:pt x="87" y="2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defTabSz="914400"/>
              <a:endPara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77" name="직선 연결선 176">
              <a:extLst>
                <a:ext uri="{FF2B5EF4-FFF2-40B4-BE49-F238E27FC236}">
                  <a16:creationId xmlns:a16="http://schemas.microsoft.com/office/drawing/2014/main" id="{68EBD53A-B44B-93AC-B203-52D87DD5AB8B}"/>
                </a:ext>
              </a:extLst>
            </p:cNvPr>
            <p:cNvCxnSpPr>
              <a:cxnSpLocks/>
            </p:cNvCxnSpPr>
            <p:nvPr/>
          </p:nvCxnSpPr>
          <p:spPr>
            <a:xfrm>
              <a:off x="10956632" y="2609446"/>
              <a:ext cx="1220898" cy="0"/>
            </a:xfrm>
            <a:prstGeom prst="line">
              <a:avLst/>
            </a:prstGeom>
            <a:noFill/>
            <a:ln w="9525" cap="flat" cmpd="sng" algn="ctr">
              <a:solidFill>
                <a:srgbClr val="595959"/>
              </a:solidFill>
              <a:prstDash val="solid"/>
            </a:ln>
            <a:effectLst/>
          </p:spPr>
        </p:cxnSp>
        <p:sp>
          <p:nvSpPr>
            <p:cNvPr id="178" name="Text Box 22">
              <a:extLst>
                <a:ext uri="{FF2B5EF4-FFF2-40B4-BE49-F238E27FC236}">
                  <a16:creationId xmlns:a16="http://schemas.microsoft.com/office/drawing/2014/main" id="{F8099CEF-8611-5D27-047D-278F595E88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69731" y="1609006"/>
              <a:ext cx="528991" cy="14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itchFamily="50" charset="-127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914418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[</a:t>
              </a: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리뷰 검사기</a:t>
              </a: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]</a:t>
              </a:r>
            </a:p>
          </p:txBody>
        </p:sp>
        <p:sp>
          <p:nvSpPr>
            <p:cNvPr id="185" name="직사각형 184">
              <a:extLst>
                <a:ext uri="{FF2B5EF4-FFF2-40B4-BE49-F238E27FC236}">
                  <a16:creationId xmlns:a16="http://schemas.microsoft.com/office/drawing/2014/main" id="{58853E44-3674-8CD9-4814-7EEC9833807A}"/>
                </a:ext>
              </a:extLst>
            </p:cNvPr>
            <p:cNvSpPr/>
            <p:nvPr/>
          </p:nvSpPr>
          <p:spPr>
            <a:xfrm>
              <a:off x="11641221" y="2387825"/>
              <a:ext cx="374200" cy="22008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8</a:t>
              </a: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대</a:t>
              </a:r>
              <a:endParaRPr kumimoji="0" lang="en-US" altLang="ko-KR" sz="8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87" name="Text Box 22">
              <a:extLst>
                <a:ext uri="{FF2B5EF4-FFF2-40B4-BE49-F238E27FC236}">
                  <a16:creationId xmlns:a16="http://schemas.microsoft.com/office/drawing/2014/main" id="{0CBE4D10-A87F-2591-478A-41E0509F3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47907" y="1853935"/>
              <a:ext cx="444349" cy="1538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marR="0" lvl="0" indent="0" algn="ctr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i="0" u="none" strike="noStrike" cap="none" spc="0" normalizeH="0" baseline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4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40</a:t>
              </a:r>
              <a:r>
                <a:rPr kumimoji="0" lang="ko-KR" altLang="en-US" sz="100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Pretendard" panose="02000503000000020004" pitchFamily="50" charset="-127"/>
                </a:rPr>
                <a:t>대 ↓</a:t>
              </a:r>
            </a:p>
          </p:txBody>
        </p:sp>
      </p:grpSp>
      <p:grpSp>
        <p:nvGrpSpPr>
          <p:cNvPr id="190" name="그룹 189">
            <a:extLst>
              <a:ext uri="{FF2B5EF4-FFF2-40B4-BE49-F238E27FC236}">
                <a16:creationId xmlns:a16="http://schemas.microsoft.com/office/drawing/2014/main" id="{F36AE1D0-E2B3-BFD4-C16A-EAC891D900FE}"/>
              </a:ext>
            </a:extLst>
          </p:cNvPr>
          <p:cNvGrpSpPr/>
          <p:nvPr/>
        </p:nvGrpSpPr>
        <p:grpSpPr>
          <a:xfrm>
            <a:off x="10777769" y="5875519"/>
            <a:ext cx="3944731" cy="315731"/>
            <a:chOff x="5118129" y="7705038"/>
            <a:chExt cx="3330987" cy="261581"/>
          </a:xfrm>
        </p:grpSpPr>
        <p:pic>
          <p:nvPicPr>
            <p:cNvPr id="191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C2E3A709-74A0-FDEB-E08A-91BA5FC28E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5876384" y="7759397"/>
              <a:ext cx="1128279" cy="189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2" name="Picture 6" descr="LG이노텍, 2834억원에 LG전자 A3공장 품는다 - 전자신문">
              <a:extLst>
                <a:ext uri="{FF2B5EF4-FFF2-40B4-BE49-F238E27FC236}">
                  <a16:creationId xmlns:a16="http://schemas.microsoft.com/office/drawing/2014/main" id="{49EF549D-B0A8-FB63-9F79-6BF27E79D7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8129" y="7768619"/>
              <a:ext cx="742498" cy="19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3" name="Picture 2" descr="대한제강">
              <a:extLst>
                <a:ext uri="{FF2B5EF4-FFF2-40B4-BE49-F238E27FC236}">
                  <a16:creationId xmlns:a16="http://schemas.microsoft.com/office/drawing/2014/main" id="{03594411-A0F0-1CE2-203A-E1623C3BF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148" y="7795219"/>
              <a:ext cx="778034" cy="103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" name="Picture 8" descr="CJ대한통운 로고">
              <a:extLst>
                <a:ext uri="{FF2B5EF4-FFF2-40B4-BE49-F238E27FC236}">
                  <a16:creationId xmlns:a16="http://schemas.microsoft.com/office/drawing/2014/main" id="{BF023A19-E3E5-BD02-427D-96602A4F80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3" b="14222"/>
            <a:stretch>
              <a:fillRect/>
            </a:stretch>
          </p:blipFill>
          <p:spPr bwMode="auto">
            <a:xfrm>
              <a:off x="7853562" y="7705038"/>
              <a:ext cx="595554" cy="242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6" name="텍스트 개체 틀 19">
            <a:extLst>
              <a:ext uri="{FF2B5EF4-FFF2-40B4-BE49-F238E27FC236}">
                <a16:creationId xmlns:a16="http://schemas.microsoft.com/office/drawing/2014/main" id="{AB1E7653-6A22-8799-799C-78BF1255F88D}"/>
              </a:ext>
            </a:extLst>
          </p:cNvPr>
          <p:cNvSpPr txBox="1">
            <a:spLocks/>
          </p:cNvSpPr>
          <p:nvPr/>
        </p:nvSpPr>
        <p:spPr>
          <a:xfrm>
            <a:off x="10836121" y="3924021"/>
            <a:ext cx="4216554" cy="1815535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고객 제품 맞춤형 </a:t>
            </a:r>
            <a:r>
              <a:rPr lang="en-US" altLang="ko-KR" sz="14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AI Vision </a:t>
            </a:r>
            <a:r>
              <a:rPr lang="ko-KR" altLang="en-US" sz="14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토탈 솔루션</a:t>
            </a:r>
            <a:endParaRPr lang="en-US" altLang="ko-KR" sz="1400" b="1" i="1" u="sng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4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작은 불량 이미지 학습</a:t>
            </a:r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만으로 제품 이상을 구현</a:t>
            </a:r>
            <a:endParaRPr lang="en-US" altLang="ko-KR" sz="1200" b="1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4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균일한 판정 기준</a:t>
            </a:r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으로 판정 획일화 통한 </a:t>
            </a:r>
            <a:r>
              <a:rPr lang="ko-KR" altLang="en-US" sz="14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높은 검사 정확도</a:t>
            </a:r>
            <a:endParaRPr lang="en-US" altLang="ko-KR" sz="1400" b="1" i="1" u="sng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검사자와 숙련도</a:t>
            </a:r>
            <a:r>
              <a:rPr lang="en-US" altLang="ko-KR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컨디션에 좌우되던 </a:t>
            </a:r>
            <a:r>
              <a:rPr lang="ko-KR" altLang="en-US" sz="14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공정 품질 향상</a:t>
            </a:r>
            <a:endParaRPr lang="en-US" altLang="ko-KR" sz="1400" b="1" i="1" u="sng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육안 검사 대체</a:t>
            </a:r>
            <a:r>
              <a:rPr lang="en-US" altLang="ko-KR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비정형적 제품 검사도 분류 가능</a:t>
            </a:r>
            <a:endParaRPr lang="en-US" altLang="ko-KR" sz="1400" b="1" i="1" u="sng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en-US" altLang="ko-KR" sz="1050" kern="0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197" name="직선 연결선 196">
            <a:extLst>
              <a:ext uri="{FF2B5EF4-FFF2-40B4-BE49-F238E27FC236}">
                <a16:creationId xmlns:a16="http://schemas.microsoft.com/office/drawing/2014/main" id="{7922727F-9C6A-2620-FAE1-ABA18126E3A2}"/>
              </a:ext>
            </a:extLst>
          </p:cNvPr>
          <p:cNvCxnSpPr>
            <a:cxnSpLocks/>
            <a:stCxn id="199" idx="4"/>
            <a:endCxn id="200" idx="0"/>
          </p:cNvCxnSpPr>
          <p:nvPr/>
        </p:nvCxnSpPr>
        <p:spPr>
          <a:xfrm flipV="1">
            <a:off x="15116729" y="4898832"/>
            <a:ext cx="0" cy="214466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8" name="직선 연결선 197">
            <a:extLst>
              <a:ext uri="{FF2B5EF4-FFF2-40B4-BE49-F238E27FC236}">
                <a16:creationId xmlns:a16="http://schemas.microsoft.com/office/drawing/2014/main" id="{A5C5D196-1573-2424-DBA1-B46956AB4FEC}"/>
              </a:ext>
            </a:extLst>
          </p:cNvPr>
          <p:cNvCxnSpPr>
            <a:cxnSpLocks/>
            <a:stCxn id="200" idx="4"/>
            <a:endCxn id="202" idx="0"/>
          </p:cNvCxnSpPr>
          <p:nvPr/>
        </p:nvCxnSpPr>
        <p:spPr>
          <a:xfrm flipV="1">
            <a:off x="15116729" y="5213332"/>
            <a:ext cx="0" cy="214466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9" name="타원 198">
            <a:extLst>
              <a:ext uri="{FF2B5EF4-FFF2-40B4-BE49-F238E27FC236}">
                <a16:creationId xmlns:a16="http://schemas.microsoft.com/office/drawing/2014/main" id="{F82FF61D-D034-33C8-7C27-7128002B1723}"/>
              </a:ext>
            </a:extLst>
          </p:cNvPr>
          <p:cNvSpPr/>
          <p:nvPr/>
        </p:nvSpPr>
        <p:spPr>
          <a:xfrm>
            <a:off x="15044729" y="4584332"/>
            <a:ext cx="144000" cy="528966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Arial Narrow" panose="020B0606020202030204" pitchFamily="34" charset="0"/>
              <a:ea typeface="LG스마트체 Regular" panose="020B0600000101010101" pitchFamily="50" charset="-127"/>
              <a:sym typeface="맑은 고딕"/>
            </a:endParaRPr>
          </a:p>
        </p:txBody>
      </p:sp>
      <p:sp>
        <p:nvSpPr>
          <p:cNvPr id="200" name="타원 199">
            <a:extLst>
              <a:ext uri="{FF2B5EF4-FFF2-40B4-BE49-F238E27FC236}">
                <a16:creationId xmlns:a16="http://schemas.microsoft.com/office/drawing/2014/main" id="{8C2C1090-0B68-83B5-FFFC-059EC800B4DF}"/>
              </a:ext>
            </a:extLst>
          </p:cNvPr>
          <p:cNvSpPr/>
          <p:nvPr/>
        </p:nvSpPr>
        <p:spPr>
          <a:xfrm>
            <a:off x="15044729" y="4898832"/>
            <a:ext cx="144000" cy="528966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Arial Narrow" panose="020B0606020202030204" pitchFamily="34" charset="0"/>
              <a:ea typeface="LG스마트체 Regular" panose="020B0600000101010101" pitchFamily="50" charset="-127"/>
              <a:sym typeface="맑은 고딕"/>
            </a:endParaRPr>
          </a:p>
        </p:txBody>
      </p:sp>
      <p:sp>
        <p:nvSpPr>
          <p:cNvPr id="201" name="타원 200">
            <a:extLst>
              <a:ext uri="{FF2B5EF4-FFF2-40B4-BE49-F238E27FC236}">
                <a16:creationId xmlns:a16="http://schemas.microsoft.com/office/drawing/2014/main" id="{178262A4-BBBE-4EF4-22BE-8165586F2026}"/>
              </a:ext>
            </a:extLst>
          </p:cNvPr>
          <p:cNvSpPr/>
          <p:nvPr/>
        </p:nvSpPr>
        <p:spPr>
          <a:xfrm>
            <a:off x="15044729" y="5527831"/>
            <a:ext cx="144000" cy="528966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Arial Narrow" panose="020B0606020202030204" pitchFamily="34" charset="0"/>
              <a:ea typeface="LG스마트체 Regular" panose="020B0600000101010101" pitchFamily="50" charset="-127"/>
              <a:sym typeface="맑은 고딕"/>
            </a:endParaRPr>
          </a:p>
        </p:txBody>
      </p:sp>
      <p:sp>
        <p:nvSpPr>
          <p:cNvPr id="202" name="타원 201">
            <a:extLst>
              <a:ext uri="{FF2B5EF4-FFF2-40B4-BE49-F238E27FC236}">
                <a16:creationId xmlns:a16="http://schemas.microsoft.com/office/drawing/2014/main" id="{A415CB9D-BDDF-C9A8-23B2-45820C033BEE}"/>
              </a:ext>
            </a:extLst>
          </p:cNvPr>
          <p:cNvSpPr/>
          <p:nvPr/>
        </p:nvSpPr>
        <p:spPr>
          <a:xfrm>
            <a:off x="15044729" y="5213332"/>
            <a:ext cx="144000" cy="528966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Arial Narrow" panose="020B0606020202030204" pitchFamily="34" charset="0"/>
              <a:ea typeface="LG스마트체 Regular" panose="020B0600000101010101" pitchFamily="50" charset="-127"/>
              <a:sym typeface="맑은 고딕"/>
            </a:endParaRPr>
          </a:p>
        </p:txBody>
      </p:sp>
      <p:cxnSp>
        <p:nvCxnSpPr>
          <p:cNvPr id="203" name="직선 연결선 202">
            <a:extLst>
              <a:ext uri="{FF2B5EF4-FFF2-40B4-BE49-F238E27FC236}">
                <a16:creationId xmlns:a16="http://schemas.microsoft.com/office/drawing/2014/main" id="{75901727-4D9A-EEF5-3657-0D1699D09285}"/>
              </a:ext>
            </a:extLst>
          </p:cNvPr>
          <p:cNvCxnSpPr>
            <a:cxnSpLocks/>
            <a:stCxn id="202" idx="4"/>
            <a:endCxn id="201" idx="0"/>
          </p:cNvCxnSpPr>
          <p:nvPr/>
        </p:nvCxnSpPr>
        <p:spPr>
          <a:xfrm flipV="1">
            <a:off x="15116729" y="5527831"/>
            <a:ext cx="0" cy="214467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7" name="직선 연결선 206">
            <a:extLst>
              <a:ext uri="{FF2B5EF4-FFF2-40B4-BE49-F238E27FC236}">
                <a16:creationId xmlns:a16="http://schemas.microsoft.com/office/drawing/2014/main" id="{11A34873-793D-AE29-6B30-3D7792844EDC}"/>
              </a:ext>
            </a:extLst>
          </p:cNvPr>
          <p:cNvCxnSpPr>
            <a:cxnSpLocks/>
          </p:cNvCxnSpPr>
          <p:nvPr/>
        </p:nvCxnSpPr>
        <p:spPr>
          <a:xfrm flipV="1">
            <a:off x="17394738" y="3761189"/>
            <a:ext cx="0" cy="25560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8" name="텍스트 개체 틀 19">
            <a:extLst>
              <a:ext uri="{FF2B5EF4-FFF2-40B4-BE49-F238E27FC236}">
                <a16:creationId xmlns:a16="http://schemas.microsoft.com/office/drawing/2014/main" id="{09613B01-457D-BC1E-AF2B-595EB28DAE5D}"/>
              </a:ext>
            </a:extLst>
          </p:cNvPr>
          <p:cNvSpPr txBox="1">
            <a:spLocks/>
          </p:cNvSpPr>
          <p:nvPr/>
        </p:nvSpPr>
        <p:spPr>
          <a:xfrm>
            <a:off x="10572750" y="6800933"/>
            <a:ext cx="2390775" cy="323767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다양한 검사 영역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 (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제조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, 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장치 등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209" name="텍스트 개체 틀 19">
            <a:extLst>
              <a:ext uri="{FF2B5EF4-FFF2-40B4-BE49-F238E27FC236}">
                <a16:creationId xmlns:a16="http://schemas.microsoft.com/office/drawing/2014/main" id="{E53E4C3D-73A1-DB24-8785-BFCFA6664828}"/>
              </a:ext>
            </a:extLst>
          </p:cNvPr>
          <p:cNvSpPr txBox="1">
            <a:spLocks/>
          </p:cNvSpPr>
          <p:nvPr/>
        </p:nvSpPr>
        <p:spPr>
          <a:xfrm>
            <a:off x="12785752" y="6800933"/>
            <a:ext cx="2568547" cy="295192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속도와 생산성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, 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효율성 증가</a:t>
            </a:r>
            <a:endParaRPr lang="en-US" altLang="ko-KR" sz="1400" b="1" i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212" name="Donut 22">
            <a:extLst>
              <a:ext uri="{FF2B5EF4-FFF2-40B4-BE49-F238E27FC236}">
                <a16:creationId xmlns:a16="http://schemas.microsoft.com/office/drawing/2014/main" id="{82C36DA7-F6DB-9437-F95C-4CECF7EE8BBE}"/>
              </a:ext>
            </a:extLst>
          </p:cNvPr>
          <p:cNvSpPr>
            <a:spLocks noChangeAspect="1"/>
          </p:cNvSpPr>
          <p:nvPr/>
        </p:nvSpPr>
        <p:spPr>
          <a:xfrm>
            <a:off x="11411324" y="6521819"/>
            <a:ext cx="423432" cy="21688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rgbClr val="C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latin typeface="Arial Narrow" panose="020B0606020202030204" pitchFamily="34" charset="0"/>
              <a:ea typeface="LG스마트체 Regular" panose="020B0600000101010101" pitchFamily="50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246" name="그룹 245">
            <a:extLst>
              <a:ext uri="{FF2B5EF4-FFF2-40B4-BE49-F238E27FC236}">
                <a16:creationId xmlns:a16="http://schemas.microsoft.com/office/drawing/2014/main" id="{D2FBEEC5-8AD8-2CAE-DD12-48692B678A7D}"/>
              </a:ext>
            </a:extLst>
          </p:cNvPr>
          <p:cNvGrpSpPr/>
          <p:nvPr/>
        </p:nvGrpSpPr>
        <p:grpSpPr>
          <a:xfrm>
            <a:off x="13513342" y="6410938"/>
            <a:ext cx="615969" cy="349205"/>
            <a:chOff x="13294267" y="6363313"/>
            <a:chExt cx="615969" cy="349205"/>
          </a:xfrm>
          <a:solidFill>
            <a:srgbClr val="C00000"/>
          </a:solidFill>
        </p:grpSpPr>
        <p:grpSp>
          <p:nvGrpSpPr>
            <p:cNvPr id="213" name="그룹 376">
              <a:extLst>
                <a:ext uri="{FF2B5EF4-FFF2-40B4-BE49-F238E27FC236}">
                  <a16:creationId xmlns:a16="http://schemas.microsoft.com/office/drawing/2014/main" id="{842404A7-B114-CAF1-331C-8BE763F86B66}"/>
                </a:ext>
              </a:extLst>
            </p:cNvPr>
            <p:cNvGrpSpPr/>
            <p:nvPr/>
          </p:nvGrpSpPr>
          <p:grpSpPr>
            <a:xfrm>
              <a:off x="13294267" y="6363313"/>
              <a:ext cx="287070" cy="349205"/>
              <a:chOff x="2119688" y="9485325"/>
              <a:chExt cx="287070" cy="349205"/>
            </a:xfrm>
            <a:grpFill/>
          </p:grpSpPr>
          <p:sp>
            <p:nvSpPr>
              <p:cNvPr id="241" name="Freeform 88">
                <a:extLst>
                  <a:ext uri="{FF2B5EF4-FFF2-40B4-BE49-F238E27FC236}">
                    <a16:creationId xmlns:a16="http://schemas.microsoft.com/office/drawing/2014/main" id="{DECF994D-B4E9-56C1-3CF5-1B9EC412EC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19688" y="9585991"/>
                <a:ext cx="287070" cy="248539"/>
              </a:xfrm>
              <a:custGeom>
                <a:avLst/>
                <a:gdLst>
                  <a:gd name="T0" fmla="*/ 1052 w 1655"/>
                  <a:gd name="T1" fmla="*/ 0 h 1433"/>
                  <a:gd name="T2" fmla="*/ 577 w 1655"/>
                  <a:gd name="T3" fmla="*/ 8 h 1433"/>
                  <a:gd name="T4" fmla="*/ 368 w 1655"/>
                  <a:gd name="T5" fmla="*/ 152 h 1433"/>
                  <a:gd name="T6" fmla="*/ 191 w 1655"/>
                  <a:gd name="T7" fmla="*/ 332 h 1433"/>
                  <a:gd name="T8" fmla="*/ 48 w 1655"/>
                  <a:gd name="T9" fmla="*/ 575 h 1433"/>
                  <a:gd name="T10" fmla="*/ 6 w 1655"/>
                  <a:gd name="T11" fmla="*/ 741 h 1433"/>
                  <a:gd name="T12" fmla="*/ 2 w 1655"/>
                  <a:gd name="T13" fmla="*/ 883 h 1433"/>
                  <a:gd name="T14" fmla="*/ 40 w 1655"/>
                  <a:gd name="T15" fmla="*/ 1045 h 1433"/>
                  <a:gd name="T16" fmla="*/ 117 w 1655"/>
                  <a:gd name="T17" fmla="*/ 1172 h 1433"/>
                  <a:gd name="T18" fmla="*/ 222 w 1655"/>
                  <a:gd name="T19" fmla="*/ 1268 h 1433"/>
                  <a:gd name="T20" fmla="*/ 455 w 1655"/>
                  <a:gd name="T21" fmla="*/ 1378 h 1433"/>
                  <a:gd name="T22" fmla="*/ 719 w 1655"/>
                  <a:gd name="T23" fmla="*/ 1428 h 1433"/>
                  <a:gd name="T24" fmla="*/ 935 w 1655"/>
                  <a:gd name="T25" fmla="*/ 1428 h 1433"/>
                  <a:gd name="T26" fmla="*/ 1199 w 1655"/>
                  <a:gd name="T27" fmla="*/ 1378 h 1433"/>
                  <a:gd name="T28" fmla="*/ 1432 w 1655"/>
                  <a:gd name="T29" fmla="*/ 1268 h 1433"/>
                  <a:gd name="T30" fmla="*/ 1537 w 1655"/>
                  <a:gd name="T31" fmla="*/ 1172 h 1433"/>
                  <a:gd name="T32" fmla="*/ 1614 w 1655"/>
                  <a:gd name="T33" fmla="*/ 1045 h 1433"/>
                  <a:gd name="T34" fmla="*/ 1653 w 1655"/>
                  <a:gd name="T35" fmla="*/ 883 h 1433"/>
                  <a:gd name="T36" fmla="*/ 1648 w 1655"/>
                  <a:gd name="T37" fmla="*/ 741 h 1433"/>
                  <a:gd name="T38" fmla="*/ 1607 w 1655"/>
                  <a:gd name="T39" fmla="*/ 575 h 1433"/>
                  <a:gd name="T40" fmla="*/ 1463 w 1655"/>
                  <a:gd name="T41" fmla="*/ 332 h 1433"/>
                  <a:gd name="T42" fmla="*/ 1286 w 1655"/>
                  <a:gd name="T43" fmla="*/ 152 h 1433"/>
                  <a:gd name="T44" fmla="*/ 1078 w 1655"/>
                  <a:gd name="T45" fmla="*/ 7 h 1433"/>
                  <a:gd name="T46" fmla="*/ 1058 w 1655"/>
                  <a:gd name="T47" fmla="*/ 819 h 1433"/>
                  <a:gd name="T48" fmla="*/ 1015 w 1655"/>
                  <a:gd name="T49" fmla="*/ 919 h 1433"/>
                  <a:gd name="T50" fmla="*/ 917 w 1655"/>
                  <a:gd name="T51" fmla="*/ 985 h 1433"/>
                  <a:gd name="T52" fmla="*/ 872 w 1655"/>
                  <a:gd name="T53" fmla="*/ 1059 h 1433"/>
                  <a:gd name="T54" fmla="*/ 817 w 1655"/>
                  <a:gd name="T55" fmla="*/ 1082 h 1433"/>
                  <a:gd name="T56" fmla="*/ 773 w 1655"/>
                  <a:gd name="T57" fmla="*/ 1029 h 1433"/>
                  <a:gd name="T58" fmla="*/ 706 w 1655"/>
                  <a:gd name="T59" fmla="*/ 971 h 1433"/>
                  <a:gd name="T60" fmla="*/ 634 w 1655"/>
                  <a:gd name="T61" fmla="*/ 914 h 1433"/>
                  <a:gd name="T62" fmla="*/ 604 w 1655"/>
                  <a:gd name="T63" fmla="*/ 849 h 1433"/>
                  <a:gd name="T64" fmla="*/ 638 w 1655"/>
                  <a:gd name="T65" fmla="*/ 800 h 1433"/>
                  <a:gd name="T66" fmla="*/ 704 w 1655"/>
                  <a:gd name="T67" fmla="*/ 820 h 1433"/>
                  <a:gd name="T68" fmla="*/ 736 w 1655"/>
                  <a:gd name="T69" fmla="*/ 863 h 1433"/>
                  <a:gd name="T70" fmla="*/ 816 w 1655"/>
                  <a:gd name="T71" fmla="*/ 891 h 1433"/>
                  <a:gd name="T72" fmla="*/ 884 w 1655"/>
                  <a:gd name="T73" fmla="*/ 882 h 1433"/>
                  <a:gd name="T74" fmla="*/ 940 w 1655"/>
                  <a:gd name="T75" fmla="*/ 842 h 1433"/>
                  <a:gd name="T76" fmla="*/ 947 w 1655"/>
                  <a:gd name="T77" fmla="*/ 796 h 1433"/>
                  <a:gd name="T78" fmla="*/ 904 w 1655"/>
                  <a:gd name="T79" fmla="*/ 750 h 1433"/>
                  <a:gd name="T80" fmla="*/ 827 w 1655"/>
                  <a:gd name="T81" fmla="*/ 731 h 1433"/>
                  <a:gd name="T82" fmla="*/ 698 w 1655"/>
                  <a:gd name="T83" fmla="*/ 699 h 1433"/>
                  <a:gd name="T84" fmla="*/ 607 w 1655"/>
                  <a:gd name="T85" fmla="*/ 598 h 1433"/>
                  <a:gd name="T86" fmla="*/ 604 w 1655"/>
                  <a:gd name="T87" fmla="*/ 492 h 1433"/>
                  <a:gd name="T88" fmla="*/ 672 w 1655"/>
                  <a:gd name="T89" fmla="*/ 401 h 1433"/>
                  <a:gd name="T90" fmla="*/ 773 w 1655"/>
                  <a:gd name="T91" fmla="*/ 323 h 1433"/>
                  <a:gd name="T92" fmla="*/ 806 w 1655"/>
                  <a:gd name="T93" fmla="*/ 273 h 1433"/>
                  <a:gd name="T94" fmla="*/ 866 w 1655"/>
                  <a:gd name="T95" fmla="*/ 284 h 1433"/>
                  <a:gd name="T96" fmla="*/ 906 w 1655"/>
                  <a:gd name="T97" fmla="*/ 362 h 1433"/>
                  <a:gd name="T98" fmla="*/ 1009 w 1655"/>
                  <a:gd name="T99" fmla="*/ 424 h 1433"/>
                  <a:gd name="T100" fmla="*/ 1043 w 1655"/>
                  <a:gd name="T101" fmla="*/ 480 h 1433"/>
                  <a:gd name="T102" fmla="*/ 1016 w 1655"/>
                  <a:gd name="T103" fmla="*/ 534 h 1433"/>
                  <a:gd name="T104" fmla="*/ 949 w 1655"/>
                  <a:gd name="T105" fmla="*/ 522 h 1433"/>
                  <a:gd name="T106" fmla="*/ 897 w 1655"/>
                  <a:gd name="T107" fmla="*/ 474 h 1433"/>
                  <a:gd name="T108" fmla="*/ 803 w 1655"/>
                  <a:gd name="T109" fmla="*/ 461 h 1433"/>
                  <a:gd name="T110" fmla="*/ 733 w 1655"/>
                  <a:gd name="T111" fmla="*/ 489 h 1433"/>
                  <a:gd name="T112" fmla="*/ 705 w 1655"/>
                  <a:gd name="T113" fmla="*/ 541 h 1433"/>
                  <a:gd name="T114" fmla="*/ 726 w 1655"/>
                  <a:gd name="T115" fmla="*/ 587 h 1433"/>
                  <a:gd name="T116" fmla="*/ 791 w 1655"/>
                  <a:gd name="T117" fmla="*/ 619 h 1433"/>
                  <a:gd name="T118" fmla="*/ 894 w 1655"/>
                  <a:gd name="T119" fmla="*/ 631 h 1433"/>
                  <a:gd name="T120" fmla="*/ 1015 w 1655"/>
                  <a:gd name="T121" fmla="*/ 703 h 1433"/>
                  <a:gd name="T122" fmla="*/ 1058 w 1655"/>
                  <a:gd name="T123" fmla="*/ 805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55" h="1433">
                    <a:moveTo>
                      <a:pt x="1078" y="7"/>
                    </a:moveTo>
                    <a:lnTo>
                      <a:pt x="1078" y="7"/>
                    </a:lnTo>
                    <a:lnTo>
                      <a:pt x="1072" y="5"/>
                    </a:lnTo>
                    <a:lnTo>
                      <a:pt x="1065" y="2"/>
                    </a:lnTo>
                    <a:lnTo>
                      <a:pt x="1058" y="0"/>
                    </a:lnTo>
                    <a:lnTo>
                      <a:pt x="1052" y="0"/>
                    </a:lnTo>
                    <a:lnTo>
                      <a:pt x="1052" y="0"/>
                    </a:lnTo>
                    <a:lnTo>
                      <a:pt x="603" y="0"/>
                    </a:lnTo>
                    <a:lnTo>
                      <a:pt x="603" y="0"/>
                    </a:lnTo>
                    <a:lnTo>
                      <a:pt x="595" y="0"/>
                    </a:lnTo>
                    <a:lnTo>
                      <a:pt x="589" y="2"/>
                    </a:lnTo>
                    <a:lnTo>
                      <a:pt x="583" y="5"/>
                    </a:lnTo>
                    <a:lnTo>
                      <a:pt x="577" y="8"/>
                    </a:lnTo>
                    <a:lnTo>
                      <a:pt x="577" y="8"/>
                    </a:lnTo>
                    <a:lnTo>
                      <a:pt x="560" y="16"/>
                    </a:lnTo>
                    <a:lnTo>
                      <a:pt x="535" y="32"/>
                    </a:lnTo>
                    <a:lnTo>
                      <a:pt x="502" y="53"/>
                    </a:lnTo>
                    <a:lnTo>
                      <a:pt x="461" y="80"/>
                    </a:lnTo>
                    <a:lnTo>
                      <a:pt x="417" y="114"/>
                    </a:lnTo>
                    <a:lnTo>
                      <a:pt x="393" y="132"/>
                    </a:lnTo>
                    <a:lnTo>
                      <a:pt x="368" y="152"/>
                    </a:lnTo>
                    <a:lnTo>
                      <a:pt x="343" y="174"/>
                    </a:lnTo>
                    <a:lnTo>
                      <a:pt x="318" y="197"/>
                    </a:lnTo>
                    <a:lnTo>
                      <a:pt x="292" y="222"/>
                    </a:lnTo>
                    <a:lnTo>
                      <a:pt x="266" y="247"/>
                    </a:lnTo>
                    <a:lnTo>
                      <a:pt x="241" y="274"/>
                    </a:lnTo>
                    <a:lnTo>
                      <a:pt x="215" y="302"/>
                    </a:lnTo>
                    <a:lnTo>
                      <a:pt x="191" y="332"/>
                    </a:lnTo>
                    <a:lnTo>
                      <a:pt x="167" y="363"/>
                    </a:lnTo>
                    <a:lnTo>
                      <a:pt x="144" y="395"/>
                    </a:lnTo>
                    <a:lnTo>
                      <a:pt x="121" y="429"/>
                    </a:lnTo>
                    <a:lnTo>
                      <a:pt x="101" y="463"/>
                    </a:lnTo>
                    <a:lnTo>
                      <a:pt x="82" y="499"/>
                    </a:lnTo>
                    <a:lnTo>
                      <a:pt x="64" y="537"/>
                    </a:lnTo>
                    <a:lnTo>
                      <a:pt x="48" y="575"/>
                    </a:lnTo>
                    <a:lnTo>
                      <a:pt x="34" y="615"/>
                    </a:lnTo>
                    <a:lnTo>
                      <a:pt x="28" y="635"/>
                    </a:lnTo>
                    <a:lnTo>
                      <a:pt x="23" y="655"/>
                    </a:lnTo>
                    <a:lnTo>
                      <a:pt x="17" y="676"/>
                    </a:lnTo>
                    <a:lnTo>
                      <a:pt x="12" y="697"/>
                    </a:lnTo>
                    <a:lnTo>
                      <a:pt x="9" y="719"/>
                    </a:lnTo>
                    <a:lnTo>
                      <a:pt x="6" y="741"/>
                    </a:lnTo>
                    <a:lnTo>
                      <a:pt x="3" y="762"/>
                    </a:lnTo>
                    <a:lnTo>
                      <a:pt x="2" y="785"/>
                    </a:lnTo>
                    <a:lnTo>
                      <a:pt x="0" y="807"/>
                    </a:lnTo>
                    <a:lnTo>
                      <a:pt x="0" y="830"/>
                    </a:lnTo>
                    <a:lnTo>
                      <a:pt x="0" y="830"/>
                    </a:lnTo>
                    <a:lnTo>
                      <a:pt x="1" y="857"/>
                    </a:lnTo>
                    <a:lnTo>
                      <a:pt x="2" y="883"/>
                    </a:lnTo>
                    <a:lnTo>
                      <a:pt x="5" y="909"/>
                    </a:lnTo>
                    <a:lnTo>
                      <a:pt x="8" y="934"/>
                    </a:lnTo>
                    <a:lnTo>
                      <a:pt x="13" y="958"/>
                    </a:lnTo>
                    <a:lnTo>
                      <a:pt x="19" y="981"/>
                    </a:lnTo>
                    <a:lnTo>
                      <a:pt x="25" y="1003"/>
                    </a:lnTo>
                    <a:lnTo>
                      <a:pt x="32" y="1024"/>
                    </a:lnTo>
                    <a:lnTo>
                      <a:pt x="40" y="1045"/>
                    </a:lnTo>
                    <a:lnTo>
                      <a:pt x="49" y="1065"/>
                    </a:lnTo>
                    <a:lnTo>
                      <a:pt x="59" y="1085"/>
                    </a:lnTo>
                    <a:lnTo>
                      <a:pt x="69" y="1103"/>
                    </a:lnTo>
                    <a:lnTo>
                      <a:pt x="80" y="1121"/>
                    </a:lnTo>
                    <a:lnTo>
                      <a:pt x="92" y="1139"/>
                    </a:lnTo>
                    <a:lnTo>
                      <a:pt x="105" y="1155"/>
                    </a:lnTo>
                    <a:lnTo>
                      <a:pt x="117" y="1172"/>
                    </a:lnTo>
                    <a:lnTo>
                      <a:pt x="131" y="1188"/>
                    </a:lnTo>
                    <a:lnTo>
                      <a:pt x="145" y="1202"/>
                    </a:lnTo>
                    <a:lnTo>
                      <a:pt x="160" y="1217"/>
                    </a:lnTo>
                    <a:lnTo>
                      <a:pt x="174" y="1230"/>
                    </a:lnTo>
                    <a:lnTo>
                      <a:pt x="190" y="1243"/>
                    </a:lnTo>
                    <a:lnTo>
                      <a:pt x="207" y="1255"/>
                    </a:lnTo>
                    <a:lnTo>
                      <a:pt x="222" y="1268"/>
                    </a:lnTo>
                    <a:lnTo>
                      <a:pt x="239" y="1279"/>
                    </a:lnTo>
                    <a:lnTo>
                      <a:pt x="274" y="1300"/>
                    </a:lnTo>
                    <a:lnTo>
                      <a:pt x="310" y="1319"/>
                    </a:lnTo>
                    <a:lnTo>
                      <a:pt x="345" y="1336"/>
                    </a:lnTo>
                    <a:lnTo>
                      <a:pt x="382" y="1352"/>
                    </a:lnTo>
                    <a:lnTo>
                      <a:pt x="419" y="1365"/>
                    </a:lnTo>
                    <a:lnTo>
                      <a:pt x="455" y="1378"/>
                    </a:lnTo>
                    <a:lnTo>
                      <a:pt x="493" y="1388"/>
                    </a:lnTo>
                    <a:lnTo>
                      <a:pt x="528" y="1397"/>
                    </a:lnTo>
                    <a:lnTo>
                      <a:pt x="563" y="1405"/>
                    </a:lnTo>
                    <a:lnTo>
                      <a:pt x="598" y="1411"/>
                    </a:lnTo>
                    <a:lnTo>
                      <a:pt x="631" y="1417"/>
                    </a:lnTo>
                    <a:lnTo>
                      <a:pt x="662" y="1422"/>
                    </a:lnTo>
                    <a:lnTo>
                      <a:pt x="719" y="1428"/>
                    </a:lnTo>
                    <a:lnTo>
                      <a:pt x="767" y="1432"/>
                    </a:lnTo>
                    <a:lnTo>
                      <a:pt x="804" y="1433"/>
                    </a:lnTo>
                    <a:lnTo>
                      <a:pt x="827" y="1433"/>
                    </a:lnTo>
                    <a:lnTo>
                      <a:pt x="827" y="1433"/>
                    </a:lnTo>
                    <a:lnTo>
                      <a:pt x="850" y="1433"/>
                    </a:lnTo>
                    <a:lnTo>
                      <a:pt x="888" y="1432"/>
                    </a:lnTo>
                    <a:lnTo>
                      <a:pt x="935" y="1428"/>
                    </a:lnTo>
                    <a:lnTo>
                      <a:pt x="993" y="1422"/>
                    </a:lnTo>
                    <a:lnTo>
                      <a:pt x="1024" y="1417"/>
                    </a:lnTo>
                    <a:lnTo>
                      <a:pt x="1057" y="1411"/>
                    </a:lnTo>
                    <a:lnTo>
                      <a:pt x="1091" y="1405"/>
                    </a:lnTo>
                    <a:lnTo>
                      <a:pt x="1127" y="1397"/>
                    </a:lnTo>
                    <a:lnTo>
                      <a:pt x="1162" y="1388"/>
                    </a:lnTo>
                    <a:lnTo>
                      <a:pt x="1199" y="1378"/>
                    </a:lnTo>
                    <a:lnTo>
                      <a:pt x="1236" y="1365"/>
                    </a:lnTo>
                    <a:lnTo>
                      <a:pt x="1273" y="1352"/>
                    </a:lnTo>
                    <a:lnTo>
                      <a:pt x="1310" y="1336"/>
                    </a:lnTo>
                    <a:lnTo>
                      <a:pt x="1346" y="1319"/>
                    </a:lnTo>
                    <a:lnTo>
                      <a:pt x="1381" y="1300"/>
                    </a:lnTo>
                    <a:lnTo>
                      <a:pt x="1416" y="1279"/>
                    </a:lnTo>
                    <a:lnTo>
                      <a:pt x="1432" y="1268"/>
                    </a:lnTo>
                    <a:lnTo>
                      <a:pt x="1448" y="1255"/>
                    </a:lnTo>
                    <a:lnTo>
                      <a:pt x="1464" y="1243"/>
                    </a:lnTo>
                    <a:lnTo>
                      <a:pt x="1480" y="1230"/>
                    </a:lnTo>
                    <a:lnTo>
                      <a:pt x="1495" y="1217"/>
                    </a:lnTo>
                    <a:lnTo>
                      <a:pt x="1509" y="1202"/>
                    </a:lnTo>
                    <a:lnTo>
                      <a:pt x="1524" y="1188"/>
                    </a:lnTo>
                    <a:lnTo>
                      <a:pt x="1537" y="1172"/>
                    </a:lnTo>
                    <a:lnTo>
                      <a:pt x="1551" y="1155"/>
                    </a:lnTo>
                    <a:lnTo>
                      <a:pt x="1563" y="1139"/>
                    </a:lnTo>
                    <a:lnTo>
                      <a:pt x="1575" y="1121"/>
                    </a:lnTo>
                    <a:lnTo>
                      <a:pt x="1585" y="1103"/>
                    </a:lnTo>
                    <a:lnTo>
                      <a:pt x="1595" y="1085"/>
                    </a:lnTo>
                    <a:lnTo>
                      <a:pt x="1606" y="1065"/>
                    </a:lnTo>
                    <a:lnTo>
                      <a:pt x="1614" y="1045"/>
                    </a:lnTo>
                    <a:lnTo>
                      <a:pt x="1622" y="1024"/>
                    </a:lnTo>
                    <a:lnTo>
                      <a:pt x="1630" y="1003"/>
                    </a:lnTo>
                    <a:lnTo>
                      <a:pt x="1636" y="981"/>
                    </a:lnTo>
                    <a:lnTo>
                      <a:pt x="1642" y="958"/>
                    </a:lnTo>
                    <a:lnTo>
                      <a:pt x="1646" y="934"/>
                    </a:lnTo>
                    <a:lnTo>
                      <a:pt x="1649" y="909"/>
                    </a:lnTo>
                    <a:lnTo>
                      <a:pt x="1653" y="883"/>
                    </a:lnTo>
                    <a:lnTo>
                      <a:pt x="1654" y="857"/>
                    </a:lnTo>
                    <a:lnTo>
                      <a:pt x="1655" y="830"/>
                    </a:lnTo>
                    <a:lnTo>
                      <a:pt x="1655" y="830"/>
                    </a:lnTo>
                    <a:lnTo>
                      <a:pt x="1655" y="807"/>
                    </a:lnTo>
                    <a:lnTo>
                      <a:pt x="1654" y="784"/>
                    </a:lnTo>
                    <a:lnTo>
                      <a:pt x="1652" y="762"/>
                    </a:lnTo>
                    <a:lnTo>
                      <a:pt x="1648" y="741"/>
                    </a:lnTo>
                    <a:lnTo>
                      <a:pt x="1645" y="719"/>
                    </a:lnTo>
                    <a:lnTo>
                      <a:pt x="1642" y="697"/>
                    </a:lnTo>
                    <a:lnTo>
                      <a:pt x="1637" y="676"/>
                    </a:lnTo>
                    <a:lnTo>
                      <a:pt x="1632" y="655"/>
                    </a:lnTo>
                    <a:lnTo>
                      <a:pt x="1627" y="635"/>
                    </a:lnTo>
                    <a:lnTo>
                      <a:pt x="1620" y="615"/>
                    </a:lnTo>
                    <a:lnTo>
                      <a:pt x="1607" y="575"/>
                    </a:lnTo>
                    <a:lnTo>
                      <a:pt x="1590" y="537"/>
                    </a:lnTo>
                    <a:lnTo>
                      <a:pt x="1573" y="499"/>
                    </a:lnTo>
                    <a:lnTo>
                      <a:pt x="1554" y="463"/>
                    </a:lnTo>
                    <a:lnTo>
                      <a:pt x="1533" y="429"/>
                    </a:lnTo>
                    <a:lnTo>
                      <a:pt x="1510" y="394"/>
                    </a:lnTo>
                    <a:lnTo>
                      <a:pt x="1487" y="362"/>
                    </a:lnTo>
                    <a:lnTo>
                      <a:pt x="1463" y="332"/>
                    </a:lnTo>
                    <a:lnTo>
                      <a:pt x="1439" y="302"/>
                    </a:lnTo>
                    <a:lnTo>
                      <a:pt x="1414" y="274"/>
                    </a:lnTo>
                    <a:lnTo>
                      <a:pt x="1389" y="247"/>
                    </a:lnTo>
                    <a:lnTo>
                      <a:pt x="1363" y="221"/>
                    </a:lnTo>
                    <a:lnTo>
                      <a:pt x="1337" y="197"/>
                    </a:lnTo>
                    <a:lnTo>
                      <a:pt x="1312" y="174"/>
                    </a:lnTo>
                    <a:lnTo>
                      <a:pt x="1286" y="152"/>
                    </a:lnTo>
                    <a:lnTo>
                      <a:pt x="1262" y="132"/>
                    </a:lnTo>
                    <a:lnTo>
                      <a:pt x="1238" y="114"/>
                    </a:lnTo>
                    <a:lnTo>
                      <a:pt x="1193" y="80"/>
                    </a:lnTo>
                    <a:lnTo>
                      <a:pt x="1153" y="53"/>
                    </a:lnTo>
                    <a:lnTo>
                      <a:pt x="1119" y="32"/>
                    </a:lnTo>
                    <a:lnTo>
                      <a:pt x="1093" y="16"/>
                    </a:lnTo>
                    <a:lnTo>
                      <a:pt x="1078" y="7"/>
                    </a:lnTo>
                    <a:lnTo>
                      <a:pt x="1078" y="7"/>
                    </a:lnTo>
                    <a:close/>
                    <a:moveTo>
                      <a:pt x="1058" y="811"/>
                    </a:moveTo>
                    <a:lnTo>
                      <a:pt x="1058" y="811"/>
                    </a:lnTo>
                    <a:lnTo>
                      <a:pt x="1058" y="813"/>
                    </a:lnTo>
                    <a:lnTo>
                      <a:pt x="1058" y="813"/>
                    </a:lnTo>
                    <a:lnTo>
                      <a:pt x="1058" y="819"/>
                    </a:lnTo>
                    <a:lnTo>
                      <a:pt x="1058" y="819"/>
                    </a:lnTo>
                    <a:lnTo>
                      <a:pt x="1056" y="834"/>
                    </a:lnTo>
                    <a:lnTo>
                      <a:pt x="1053" y="850"/>
                    </a:lnTo>
                    <a:lnTo>
                      <a:pt x="1049" y="865"/>
                    </a:lnTo>
                    <a:lnTo>
                      <a:pt x="1042" y="880"/>
                    </a:lnTo>
                    <a:lnTo>
                      <a:pt x="1035" y="893"/>
                    </a:lnTo>
                    <a:lnTo>
                      <a:pt x="1026" y="907"/>
                    </a:lnTo>
                    <a:lnTo>
                      <a:pt x="1015" y="919"/>
                    </a:lnTo>
                    <a:lnTo>
                      <a:pt x="1005" y="931"/>
                    </a:lnTo>
                    <a:lnTo>
                      <a:pt x="993" y="942"/>
                    </a:lnTo>
                    <a:lnTo>
                      <a:pt x="979" y="953"/>
                    </a:lnTo>
                    <a:lnTo>
                      <a:pt x="964" y="962"/>
                    </a:lnTo>
                    <a:lnTo>
                      <a:pt x="950" y="970"/>
                    </a:lnTo>
                    <a:lnTo>
                      <a:pt x="933" y="979"/>
                    </a:lnTo>
                    <a:lnTo>
                      <a:pt x="917" y="985"/>
                    </a:lnTo>
                    <a:lnTo>
                      <a:pt x="900" y="990"/>
                    </a:lnTo>
                    <a:lnTo>
                      <a:pt x="881" y="994"/>
                    </a:lnTo>
                    <a:lnTo>
                      <a:pt x="881" y="1029"/>
                    </a:lnTo>
                    <a:lnTo>
                      <a:pt x="881" y="1029"/>
                    </a:lnTo>
                    <a:lnTo>
                      <a:pt x="880" y="1040"/>
                    </a:lnTo>
                    <a:lnTo>
                      <a:pt x="877" y="1049"/>
                    </a:lnTo>
                    <a:lnTo>
                      <a:pt x="872" y="1059"/>
                    </a:lnTo>
                    <a:lnTo>
                      <a:pt x="866" y="1067"/>
                    </a:lnTo>
                    <a:lnTo>
                      <a:pt x="857" y="1073"/>
                    </a:lnTo>
                    <a:lnTo>
                      <a:pt x="848" y="1078"/>
                    </a:lnTo>
                    <a:lnTo>
                      <a:pt x="839" y="1082"/>
                    </a:lnTo>
                    <a:lnTo>
                      <a:pt x="827" y="1083"/>
                    </a:lnTo>
                    <a:lnTo>
                      <a:pt x="827" y="1083"/>
                    </a:lnTo>
                    <a:lnTo>
                      <a:pt x="817" y="1082"/>
                    </a:lnTo>
                    <a:lnTo>
                      <a:pt x="806" y="1078"/>
                    </a:lnTo>
                    <a:lnTo>
                      <a:pt x="797" y="1073"/>
                    </a:lnTo>
                    <a:lnTo>
                      <a:pt x="789" y="1067"/>
                    </a:lnTo>
                    <a:lnTo>
                      <a:pt x="783" y="1059"/>
                    </a:lnTo>
                    <a:lnTo>
                      <a:pt x="777" y="1049"/>
                    </a:lnTo>
                    <a:lnTo>
                      <a:pt x="774" y="1040"/>
                    </a:lnTo>
                    <a:lnTo>
                      <a:pt x="773" y="1029"/>
                    </a:lnTo>
                    <a:lnTo>
                      <a:pt x="773" y="994"/>
                    </a:lnTo>
                    <a:lnTo>
                      <a:pt x="773" y="994"/>
                    </a:lnTo>
                    <a:lnTo>
                      <a:pt x="759" y="991"/>
                    </a:lnTo>
                    <a:lnTo>
                      <a:pt x="745" y="987"/>
                    </a:lnTo>
                    <a:lnTo>
                      <a:pt x="732" y="983"/>
                    </a:lnTo>
                    <a:lnTo>
                      <a:pt x="718" y="978"/>
                    </a:lnTo>
                    <a:lnTo>
                      <a:pt x="706" y="971"/>
                    </a:lnTo>
                    <a:lnTo>
                      <a:pt x="694" y="965"/>
                    </a:lnTo>
                    <a:lnTo>
                      <a:pt x="683" y="958"/>
                    </a:lnTo>
                    <a:lnTo>
                      <a:pt x="671" y="951"/>
                    </a:lnTo>
                    <a:lnTo>
                      <a:pt x="661" y="942"/>
                    </a:lnTo>
                    <a:lnTo>
                      <a:pt x="652" y="933"/>
                    </a:lnTo>
                    <a:lnTo>
                      <a:pt x="642" y="924"/>
                    </a:lnTo>
                    <a:lnTo>
                      <a:pt x="634" y="914"/>
                    </a:lnTo>
                    <a:lnTo>
                      <a:pt x="626" y="904"/>
                    </a:lnTo>
                    <a:lnTo>
                      <a:pt x="619" y="893"/>
                    </a:lnTo>
                    <a:lnTo>
                      <a:pt x="613" y="882"/>
                    </a:lnTo>
                    <a:lnTo>
                      <a:pt x="608" y="869"/>
                    </a:lnTo>
                    <a:lnTo>
                      <a:pt x="608" y="869"/>
                    </a:lnTo>
                    <a:lnTo>
                      <a:pt x="605" y="859"/>
                    </a:lnTo>
                    <a:lnTo>
                      <a:pt x="604" y="849"/>
                    </a:lnTo>
                    <a:lnTo>
                      <a:pt x="605" y="838"/>
                    </a:lnTo>
                    <a:lnTo>
                      <a:pt x="608" y="829"/>
                    </a:lnTo>
                    <a:lnTo>
                      <a:pt x="613" y="820"/>
                    </a:lnTo>
                    <a:lnTo>
                      <a:pt x="620" y="811"/>
                    </a:lnTo>
                    <a:lnTo>
                      <a:pt x="629" y="805"/>
                    </a:lnTo>
                    <a:lnTo>
                      <a:pt x="638" y="800"/>
                    </a:lnTo>
                    <a:lnTo>
                      <a:pt x="638" y="800"/>
                    </a:lnTo>
                    <a:lnTo>
                      <a:pt x="648" y="797"/>
                    </a:lnTo>
                    <a:lnTo>
                      <a:pt x="659" y="796"/>
                    </a:lnTo>
                    <a:lnTo>
                      <a:pt x="669" y="797"/>
                    </a:lnTo>
                    <a:lnTo>
                      <a:pt x="680" y="800"/>
                    </a:lnTo>
                    <a:lnTo>
                      <a:pt x="689" y="805"/>
                    </a:lnTo>
                    <a:lnTo>
                      <a:pt x="696" y="811"/>
                    </a:lnTo>
                    <a:lnTo>
                      <a:pt x="704" y="820"/>
                    </a:lnTo>
                    <a:lnTo>
                      <a:pt x="709" y="830"/>
                    </a:lnTo>
                    <a:lnTo>
                      <a:pt x="709" y="830"/>
                    </a:lnTo>
                    <a:lnTo>
                      <a:pt x="711" y="835"/>
                    </a:lnTo>
                    <a:lnTo>
                      <a:pt x="715" y="841"/>
                    </a:lnTo>
                    <a:lnTo>
                      <a:pt x="719" y="847"/>
                    </a:lnTo>
                    <a:lnTo>
                      <a:pt x="723" y="853"/>
                    </a:lnTo>
                    <a:lnTo>
                      <a:pt x="736" y="863"/>
                    </a:lnTo>
                    <a:lnTo>
                      <a:pt x="749" y="873"/>
                    </a:lnTo>
                    <a:lnTo>
                      <a:pt x="766" y="880"/>
                    </a:lnTo>
                    <a:lnTo>
                      <a:pt x="775" y="884"/>
                    </a:lnTo>
                    <a:lnTo>
                      <a:pt x="785" y="886"/>
                    </a:lnTo>
                    <a:lnTo>
                      <a:pt x="794" y="888"/>
                    </a:lnTo>
                    <a:lnTo>
                      <a:pt x="805" y="890"/>
                    </a:lnTo>
                    <a:lnTo>
                      <a:pt x="816" y="891"/>
                    </a:lnTo>
                    <a:lnTo>
                      <a:pt x="827" y="891"/>
                    </a:lnTo>
                    <a:lnTo>
                      <a:pt x="827" y="891"/>
                    </a:lnTo>
                    <a:lnTo>
                      <a:pt x="840" y="891"/>
                    </a:lnTo>
                    <a:lnTo>
                      <a:pt x="851" y="890"/>
                    </a:lnTo>
                    <a:lnTo>
                      <a:pt x="863" y="888"/>
                    </a:lnTo>
                    <a:lnTo>
                      <a:pt x="874" y="885"/>
                    </a:lnTo>
                    <a:lnTo>
                      <a:pt x="884" y="882"/>
                    </a:lnTo>
                    <a:lnTo>
                      <a:pt x="895" y="878"/>
                    </a:lnTo>
                    <a:lnTo>
                      <a:pt x="904" y="874"/>
                    </a:lnTo>
                    <a:lnTo>
                      <a:pt x="912" y="868"/>
                    </a:lnTo>
                    <a:lnTo>
                      <a:pt x="921" y="862"/>
                    </a:lnTo>
                    <a:lnTo>
                      <a:pt x="928" y="856"/>
                    </a:lnTo>
                    <a:lnTo>
                      <a:pt x="934" y="850"/>
                    </a:lnTo>
                    <a:lnTo>
                      <a:pt x="940" y="842"/>
                    </a:lnTo>
                    <a:lnTo>
                      <a:pt x="944" y="835"/>
                    </a:lnTo>
                    <a:lnTo>
                      <a:pt x="947" y="828"/>
                    </a:lnTo>
                    <a:lnTo>
                      <a:pt x="949" y="820"/>
                    </a:lnTo>
                    <a:lnTo>
                      <a:pt x="950" y="811"/>
                    </a:lnTo>
                    <a:lnTo>
                      <a:pt x="950" y="811"/>
                    </a:lnTo>
                    <a:lnTo>
                      <a:pt x="949" y="804"/>
                    </a:lnTo>
                    <a:lnTo>
                      <a:pt x="947" y="796"/>
                    </a:lnTo>
                    <a:lnTo>
                      <a:pt x="944" y="788"/>
                    </a:lnTo>
                    <a:lnTo>
                      <a:pt x="940" y="781"/>
                    </a:lnTo>
                    <a:lnTo>
                      <a:pt x="934" y="774"/>
                    </a:lnTo>
                    <a:lnTo>
                      <a:pt x="928" y="767"/>
                    </a:lnTo>
                    <a:lnTo>
                      <a:pt x="921" y="761"/>
                    </a:lnTo>
                    <a:lnTo>
                      <a:pt x="912" y="755"/>
                    </a:lnTo>
                    <a:lnTo>
                      <a:pt x="904" y="750"/>
                    </a:lnTo>
                    <a:lnTo>
                      <a:pt x="895" y="746"/>
                    </a:lnTo>
                    <a:lnTo>
                      <a:pt x="884" y="742"/>
                    </a:lnTo>
                    <a:lnTo>
                      <a:pt x="874" y="737"/>
                    </a:lnTo>
                    <a:lnTo>
                      <a:pt x="863" y="735"/>
                    </a:lnTo>
                    <a:lnTo>
                      <a:pt x="851" y="733"/>
                    </a:lnTo>
                    <a:lnTo>
                      <a:pt x="840" y="732"/>
                    </a:lnTo>
                    <a:lnTo>
                      <a:pt x="827" y="731"/>
                    </a:lnTo>
                    <a:lnTo>
                      <a:pt x="827" y="731"/>
                    </a:lnTo>
                    <a:lnTo>
                      <a:pt x="803" y="730"/>
                    </a:lnTo>
                    <a:lnTo>
                      <a:pt x="780" y="728"/>
                    </a:lnTo>
                    <a:lnTo>
                      <a:pt x="759" y="723"/>
                    </a:lnTo>
                    <a:lnTo>
                      <a:pt x="738" y="717"/>
                    </a:lnTo>
                    <a:lnTo>
                      <a:pt x="717" y="708"/>
                    </a:lnTo>
                    <a:lnTo>
                      <a:pt x="698" y="699"/>
                    </a:lnTo>
                    <a:lnTo>
                      <a:pt x="681" y="688"/>
                    </a:lnTo>
                    <a:lnTo>
                      <a:pt x="664" y="676"/>
                    </a:lnTo>
                    <a:lnTo>
                      <a:pt x="649" y="663"/>
                    </a:lnTo>
                    <a:lnTo>
                      <a:pt x="636" y="647"/>
                    </a:lnTo>
                    <a:lnTo>
                      <a:pt x="625" y="631"/>
                    </a:lnTo>
                    <a:lnTo>
                      <a:pt x="614" y="615"/>
                    </a:lnTo>
                    <a:lnTo>
                      <a:pt x="607" y="598"/>
                    </a:lnTo>
                    <a:lnTo>
                      <a:pt x="601" y="579"/>
                    </a:lnTo>
                    <a:lnTo>
                      <a:pt x="598" y="561"/>
                    </a:lnTo>
                    <a:lnTo>
                      <a:pt x="596" y="541"/>
                    </a:lnTo>
                    <a:lnTo>
                      <a:pt x="596" y="541"/>
                    </a:lnTo>
                    <a:lnTo>
                      <a:pt x="598" y="524"/>
                    </a:lnTo>
                    <a:lnTo>
                      <a:pt x="600" y="509"/>
                    </a:lnTo>
                    <a:lnTo>
                      <a:pt x="604" y="492"/>
                    </a:lnTo>
                    <a:lnTo>
                      <a:pt x="610" y="478"/>
                    </a:lnTo>
                    <a:lnTo>
                      <a:pt x="617" y="463"/>
                    </a:lnTo>
                    <a:lnTo>
                      <a:pt x="626" y="448"/>
                    </a:lnTo>
                    <a:lnTo>
                      <a:pt x="636" y="435"/>
                    </a:lnTo>
                    <a:lnTo>
                      <a:pt x="646" y="422"/>
                    </a:lnTo>
                    <a:lnTo>
                      <a:pt x="659" y="411"/>
                    </a:lnTo>
                    <a:lnTo>
                      <a:pt x="672" y="401"/>
                    </a:lnTo>
                    <a:lnTo>
                      <a:pt x="687" y="390"/>
                    </a:lnTo>
                    <a:lnTo>
                      <a:pt x="702" y="381"/>
                    </a:lnTo>
                    <a:lnTo>
                      <a:pt x="719" y="374"/>
                    </a:lnTo>
                    <a:lnTo>
                      <a:pt x="737" y="366"/>
                    </a:lnTo>
                    <a:lnTo>
                      <a:pt x="754" y="361"/>
                    </a:lnTo>
                    <a:lnTo>
                      <a:pt x="773" y="357"/>
                    </a:lnTo>
                    <a:lnTo>
                      <a:pt x="773" y="323"/>
                    </a:lnTo>
                    <a:lnTo>
                      <a:pt x="773" y="323"/>
                    </a:lnTo>
                    <a:lnTo>
                      <a:pt x="774" y="311"/>
                    </a:lnTo>
                    <a:lnTo>
                      <a:pt x="777" y="301"/>
                    </a:lnTo>
                    <a:lnTo>
                      <a:pt x="783" y="291"/>
                    </a:lnTo>
                    <a:lnTo>
                      <a:pt x="789" y="284"/>
                    </a:lnTo>
                    <a:lnTo>
                      <a:pt x="797" y="277"/>
                    </a:lnTo>
                    <a:lnTo>
                      <a:pt x="806" y="273"/>
                    </a:lnTo>
                    <a:lnTo>
                      <a:pt x="817" y="270"/>
                    </a:lnTo>
                    <a:lnTo>
                      <a:pt x="827" y="268"/>
                    </a:lnTo>
                    <a:lnTo>
                      <a:pt x="827" y="268"/>
                    </a:lnTo>
                    <a:lnTo>
                      <a:pt x="839" y="270"/>
                    </a:lnTo>
                    <a:lnTo>
                      <a:pt x="848" y="273"/>
                    </a:lnTo>
                    <a:lnTo>
                      <a:pt x="857" y="277"/>
                    </a:lnTo>
                    <a:lnTo>
                      <a:pt x="866" y="284"/>
                    </a:lnTo>
                    <a:lnTo>
                      <a:pt x="872" y="291"/>
                    </a:lnTo>
                    <a:lnTo>
                      <a:pt x="877" y="301"/>
                    </a:lnTo>
                    <a:lnTo>
                      <a:pt x="880" y="311"/>
                    </a:lnTo>
                    <a:lnTo>
                      <a:pt x="881" y="323"/>
                    </a:lnTo>
                    <a:lnTo>
                      <a:pt x="881" y="357"/>
                    </a:lnTo>
                    <a:lnTo>
                      <a:pt x="881" y="357"/>
                    </a:lnTo>
                    <a:lnTo>
                      <a:pt x="906" y="362"/>
                    </a:lnTo>
                    <a:lnTo>
                      <a:pt x="930" y="370"/>
                    </a:lnTo>
                    <a:lnTo>
                      <a:pt x="952" y="381"/>
                    </a:lnTo>
                    <a:lnTo>
                      <a:pt x="973" y="393"/>
                    </a:lnTo>
                    <a:lnTo>
                      <a:pt x="982" y="400"/>
                    </a:lnTo>
                    <a:lnTo>
                      <a:pt x="991" y="407"/>
                    </a:lnTo>
                    <a:lnTo>
                      <a:pt x="1001" y="415"/>
                    </a:lnTo>
                    <a:lnTo>
                      <a:pt x="1009" y="424"/>
                    </a:lnTo>
                    <a:lnTo>
                      <a:pt x="1016" y="432"/>
                    </a:lnTo>
                    <a:lnTo>
                      <a:pt x="1024" y="440"/>
                    </a:lnTo>
                    <a:lnTo>
                      <a:pt x="1030" y="449"/>
                    </a:lnTo>
                    <a:lnTo>
                      <a:pt x="1036" y="459"/>
                    </a:lnTo>
                    <a:lnTo>
                      <a:pt x="1036" y="459"/>
                    </a:lnTo>
                    <a:lnTo>
                      <a:pt x="1040" y="469"/>
                    </a:lnTo>
                    <a:lnTo>
                      <a:pt x="1043" y="480"/>
                    </a:lnTo>
                    <a:lnTo>
                      <a:pt x="1043" y="490"/>
                    </a:lnTo>
                    <a:lnTo>
                      <a:pt x="1041" y="500"/>
                    </a:lnTo>
                    <a:lnTo>
                      <a:pt x="1038" y="510"/>
                    </a:lnTo>
                    <a:lnTo>
                      <a:pt x="1032" y="519"/>
                    </a:lnTo>
                    <a:lnTo>
                      <a:pt x="1025" y="526"/>
                    </a:lnTo>
                    <a:lnTo>
                      <a:pt x="1016" y="534"/>
                    </a:lnTo>
                    <a:lnTo>
                      <a:pt x="1016" y="534"/>
                    </a:lnTo>
                    <a:lnTo>
                      <a:pt x="1006" y="538"/>
                    </a:lnTo>
                    <a:lnTo>
                      <a:pt x="996" y="540"/>
                    </a:lnTo>
                    <a:lnTo>
                      <a:pt x="985" y="540"/>
                    </a:lnTo>
                    <a:lnTo>
                      <a:pt x="975" y="539"/>
                    </a:lnTo>
                    <a:lnTo>
                      <a:pt x="965" y="535"/>
                    </a:lnTo>
                    <a:lnTo>
                      <a:pt x="956" y="530"/>
                    </a:lnTo>
                    <a:lnTo>
                      <a:pt x="949" y="522"/>
                    </a:lnTo>
                    <a:lnTo>
                      <a:pt x="943" y="513"/>
                    </a:lnTo>
                    <a:lnTo>
                      <a:pt x="943" y="513"/>
                    </a:lnTo>
                    <a:lnTo>
                      <a:pt x="938" y="508"/>
                    </a:lnTo>
                    <a:lnTo>
                      <a:pt x="934" y="501"/>
                    </a:lnTo>
                    <a:lnTo>
                      <a:pt x="924" y="491"/>
                    </a:lnTo>
                    <a:lnTo>
                      <a:pt x="911" y="482"/>
                    </a:lnTo>
                    <a:lnTo>
                      <a:pt x="897" y="474"/>
                    </a:lnTo>
                    <a:lnTo>
                      <a:pt x="881" y="468"/>
                    </a:lnTo>
                    <a:lnTo>
                      <a:pt x="864" y="463"/>
                    </a:lnTo>
                    <a:lnTo>
                      <a:pt x="846" y="460"/>
                    </a:lnTo>
                    <a:lnTo>
                      <a:pt x="827" y="459"/>
                    </a:lnTo>
                    <a:lnTo>
                      <a:pt x="827" y="459"/>
                    </a:lnTo>
                    <a:lnTo>
                      <a:pt x="815" y="460"/>
                    </a:lnTo>
                    <a:lnTo>
                      <a:pt x="803" y="461"/>
                    </a:lnTo>
                    <a:lnTo>
                      <a:pt x="791" y="463"/>
                    </a:lnTo>
                    <a:lnTo>
                      <a:pt x="780" y="466"/>
                    </a:lnTo>
                    <a:lnTo>
                      <a:pt x="769" y="469"/>
                    </a:lnTo>
                    <a:lnTo>
                      <a:pt x="760" y="473"/>
                    </a:lnTo>
                    <a:lnTo>
                      <a:pt x="749" y="479"/>
                    </a:lnTo>
                    <a:lnTo>
                      <a:pt x="741" y="484"/>
                    </a:lnTo>
                    <a:lnTo>
                      <a:pt x="733" y="489"/>
                    </a:lnTo>
                    <a:lnTo>
                      <a:pt x="726" y="495"/>
                    </a:lnTo>
                    <a:lnTo>
                      <a:pt x="720" y="503"/>
                    </a:lnTo>
                    <a:lnTo>
                      <a:pt x="714" y="510"/>
                    </a:lnTo>
                    <a:lnTo>
                      <a:pt x="710" y="517"/>
                    </a:lnTo>
                    <a:lnTo>
                      <a:pt x="707" y="524"/>
                    </a:lnTo>
                    <a:lnTo>
                      <a:pt x="706" y="533"/>
                    </a:lnTo>
                    <a:lnTo>
                      <a:pt x="705" y="541"/>
                    </a:lnTo>
                    <a:lnTo>
                      <a:pt x="705" y="541"/>
                    </a:lnTo>
                    <a:lnTo>
                      <a:pt x="706" y="549"/>
                    </a:lnTo>
                    <a:lnTo>
                      <a:pt x="707" y="558"/>
                    </a:lnTo>
                    <a:lnTo>
                      <a:pt x="710" y="565"/>
                    </a:lnTo>
                    <a:lnTo>
                      <a:pt x="714" y="572"/>
                    </a:lnTo>
                    <a:lnTo>
                      <a:pt x="720" y="579"/>
                    </a:lnTo>
                    <a:lnTo>
                      <a:pt x="726" y="587"/>
                    </a:lnTo>
                    <a:lnTo>
                      <a:pt x="733" y="593"/>
                    </a:lnTo>
                    <a:lnTo>
                      <a:pt x="741" y="599"/>
                    </a:lnTo>
                    <a:lnTo>
                      <a:pt x="749" y="604"/>
                    </a:lnTo>
                    <a:lnTo>
                      <a:pt x="760" y="609"/>
                    </a:lnTo>
                    <a:lnTo>
                      <a:pt x="769" y="613"/>
                    </a:lnTo>
                    <a:lnTo>
                      <a:pt x="780" y="617"/>
                    </a:lnTo>
                    <a:lnTo>
                      <a:pt x="791" y="619"/>
                    </a:lnTo>
                    <a:lnTo>
                      <a:pt x="803" y="621"/>
                    </a:lnTo>
                    <a:lnTo>
                      <a:pt x="815" y="623"/>
                    </a:lnTo>
                    <a:lnTo>
                      <a:pt x="827" y="623"/>
                    </a:lnTo>
                    <a:lnTo>
                      <a:pt x="827" y="623"/>
                    </a:lnTo>
                    <a:lnTo>
                      <a:pt x="850" y="624"/>
                    </a:lnTo>
                    <a:lnTo>
                      <a:pt x="873" y="626"/>
                    </a:lnTo>
                    <a:lnTo>
                      <a:pt x="894" y="631"/>
                    </a:lnTo>
                    <a:lnTo>
                      <a:pt x="915" y="638"/>
                    </a:lnTo>
                    <a:lnTo>
                      <a:pt x="934" y="645"/>
                    </a:lnTo>
                    <a:lnTo>
                      <a:pt x="953" y="654"/>
                    </a:lnTo>
                    <a:lnTo>
                      <a:pt x="971" y="665"/>
                    </a:lnTo>
                    <a:lnTo>
                      <a:pt x="987" y="676"/>
                    </a:lnTo>
                    <a:lnTo>
                      <a:pt x="1002" y="689"/>
                    </a:lnTo>
                    <a:lnTo>
                      <a:pt x="1015" y="703"/>
                    </a:lnTo>
                    <a:lnTo>
                      <a:pt x="1027" y="718"/>
                    </a:lnTo>
                    <a:lnTo>
                      <a:pt x="1037" y="733"/>
                    </a:lnTo>
                    <a:lnTo>
                      <a:pt x="1046" y="750"/>
                    </a:lnTo>
                    <a:lnTo>
                      <a:pt x="1052" y="768"/>
                    </a:lnTo>
                    <a:lnTo>
                      <a:pt x="1056" y="786"/>
                    </a:lnTo>
                    <a:lnTo>
                      <a:pt x="1058" y="805"/>
                    </a:lnTo>
                    <a:lnTo>
                      <a:pt x="1058" y="805"/>
                    </a:lnTo>
                    <a:lnTo>
                      <a:pt x="1058" y="810"/>
                    </a:lnTo>
                    <a:lnTo>
                      <a:pt x="1058" y="810"/>
                    </a:lnTo>
                    <a:lnTo>
                      <a:pt x="1058" y="811"/>
                    </a:lnTo>
                    <a:lnTo>
                      <a:pt x="1058" y="811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42" name="Freeform 89">
                <a:extLst>
                  <a:ext uri="{FF2B5EF4-FFF2-40B4-BE49-F238E27FC236}">
                    <a16:creationId xmlns:a16="http://schemas.microsoft.com/office/drawing/2014/main" id="{F2FDA5D7-F6AC-1ABC-BBB5-5BE138099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9459" y="9485325"/>
                <a:ext cx="147874" cy="82268"/>
              </a:xfrm>
              <a:custGeom>
                <a:avLst/>
                <a:gdLst>
                  <a:gd name="T0" fmla="*/ 595 w 852"/>
                  <a:gd name="T1" fmla="*/ 473 h 473"/>
                  <a:gd name="T2" fmla="*/ 615 w 852"/>
                  <a:gd name="T3" fmla="*/ 472 h 473"/>
                  <a:gd name="T4" fmla="*/ 633 w 852"/>
                  <a:gd name="T5" fmla="*/ 469 h 473"/>
                  <a:gd name="T6" fmla="*/ 648 w 852"/>
                  <a:gd name="T7" fmla="*/ 463 h 473"/>
                  <a:gd name="T8" fmla="*/ 660 w 852"/>
                  <a:gd name="T9" fmla="*/ 455 h 473"/>
                  <a:gd name="T10" fmla="*/ 673 w 852"/>
                  <a:gd name="T11" fmla="*/ 442 h 473"/>
                  <a:gd name="T12" fmla="*/ 695 w 852"/>
                  <a:gd name="T13" fmla="*/ 407 h 473"/>
                  <a:gd name="T14" fmla="*/ 708 w 852"/>
                  <a:gd name="T15" fmla="*/ 383 h 473"/>
                  <a:gd name="T16" fmla="*/ 739 w 852"/>
                  <a:gd name="T17" fmla="*/ 318 h 473"/>
                  <a:gd name="T18" fmla="*/ 852 w 852"/>
                  <a:gd name="T19" fmla="*/ 68 h 473"/>
                  <a:gd name="T20" fmla="*/ 851 w 852"/>
                  <a:gd name="T21" fmla="*/ 67 h 473"/>
                  <a:gd name="T22" fmla="*/ 827 w 852"/>
                  <a:gd name="T23" fmla="*/ 82 h 473"/>
                  <a:gd name="T24" fmla="*/ 783 w 852"/>
                  <a:gd name="T25" fmla="*/ 106 h 473"/>
                  <a:gd name="T26" fmla="*/ 743 w 852"/>
                  <a:gd name="T27" fmla="*/ 124 h 473"/>
                  <a:gd name="T28" fmla="*/ 697 w 852"/>
                  <a:gd name="T29" fmla="*/ 142 h 473"/>
                  <a:gd name="T30" fmla="*/ 645 w 852"/>
                  <a:gd name="T31" fmla="*/ 155 h 473"/>
                  <a:gd name="T32" fmla="*/ 588 w 852"/>
                  <a:gd name="T33" fmla="*/ 162 h 473"/>
                  <a:gd name="T34" fmla="*/ 559 w 852"/>
                  <a:gd name="T35" fmla="*/ 164 h 473"/>
                  <a:gd name="T36" fmla="*/ 530 w 852"/>
                  <a:gd name="T37" fmla="*/ 161 h 473"/>
                  <a:gd name="T38" fmla="*/ 502 w 852"/>
                  <a:gd name="T39" fmla="*/ 156 h 473"/>
                  <a:gd name="T40" fmla="*/ 474 w 852"/>
                  <a:gd name="T41" fmla="*/ 149 h 473"/>
                  <a:gd name="T42" fmla="*/ 420 w 852"/>
                  <a:gd name="T43" fmla="*/ 126 h 473"/>
                  <a:gd name="T44" fmla="*/ 367 w 852"/>
                  <a:gd name="T45" fmla="*/ 97 h 473"/>
                  <a:gd name="T46" fmla="*/ 292 w 852"/>
                  <a:gd name="T47" fmla="*/ 52 h 473"/>
                  <a:gd name="T48" fmla="*/ 244 w 852"/>
                  <a:gd name="T49" fmla="*/ 26 h 473"/>
                  <a:gd name="T50" fmla="*/ 197 w 852"/>
                  <a:gd name="T51" fmla="*/ 8 h 473"/>
                  <a:gd name="T52" fmla="*/ 174 w 852"/>
                  <a:gd name="T53" fmla="*/ 2 h 473"/>
                  <a:gd name="T54" fmla="*/ 150 w 852"/>
                  <a:gd name="T55" fmla="*/ 0 h 473"/>
                  <a:gd name="T56" fmla="*/ 128 w 852"/>
                  <a:gd name="T57" fmla="*/ 1 h 473"/>
                  <a:gd name="T58" fmla="*/ 90 w 852"/>
                  <a:gd name="T59" fmla="*/ 6 h 473"/>
                  <a:gd name="T60" fmla="*/ 60 w 852"/>
                  <a:gd name="T61" fmla="*/ 12 h 473"/>
                  <a:gd name="T62" fmla="*/ 39 w 852"/>
                  <a:gd name="T63" fmla="*/ 20 h 473"/>
                  <a:gd name="T64" fmla="*/ 22 w 852"/>
                  <a:gd name="T65" fmla="*/ 28 h 473"/>
                  <a:gd name="T66" fmla="*/ 6 w 852"/>
                  <a:gd name="T67" fmla="*/ 40 h 473"/>
                  <a:gd name="T68" fmla="*/ 0 w 852"/>
                  <a:gd name="T69" fmla="*/ 47 h 473"/>
                  <a:gd name="T70" fmla="*/ 63 w 852"/>
                  <a:gd name="T71" fmla="*/ 190 h 473"/>
                  <a:gd name="T72" fmla="*/ 136 w 852"/>
                  <a:gd name="T73" fmla="*/ 349 h 473"/>
                  <a:gd name="T74" fmla="*/ 153 w 852"/>
                  <a:gd name="T75" fmla="*/ 383 h 473"/>
                  <a:gd name="T76" fmla="*/ 178 w 852"/>
                  <a:gd name="T77" fmla="*/ 427 h 473"/>
                  <a:gd name="T78" fmla="*/ 195 w 852"/>
                  <a:gd name="T79" fmla="*/ 448 h 473"/>
                  <a:gd name="T80" fmla="*/ 207 w 852"/>
                  <a:gd name="T81" fmla="*/ 459 h 473"/>
                  <a:gd name="T82" fmla="*/ 221 w 852"/>
                  <a:gd name="T83" fmla="*/ 466 h 473"/>
                  <a:gd name="T84" fmla="*/ 237 w 852"/>
                  <a:gd name="T85" fmla="*/ 470 h 473"/>
                  <a:gd name="T86" fmla="*/ 266 w 852"/>
                  <a:gd name="T87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2" h="473">
                    <a:moveTo>
                      <a:pt x="266" y="473"/>
                    </a:moveTo>
                    <a:lnTo>
                      <a:pt x="595" y="473"/>
                    </a:lnTo>
                    <a:lnTo>
                      <a:pt x="595" y="473"/>
                    </a:lnTo>
                    <a:lnTo>
                      <a:pt x="615" y="472"/>
                    </a:lnTo>
                    <a:lnTo>
                      <a:pt x="625" y="470"/>
                    </a:lnTo>
                    <a:lnTo>
                      <a:pt x="633" y="469"/>
                    </a:lnTo>
                    <a:lnTo>
                      <a:pt x="640" y="466"/>
                    </a:lnTo>
                    <a:lnTo>
                      <a:pt x="648" y="463"/>
                    </a:lnTo>
                    <a:lnTo>
                      <a:pt x="654" y="459"/>
                    </a:lnTo>
                    <a:lnTo>
                      <a:pt x="660" y="455"/>
                    </a:lnTo>
                    <a:lnTo>
                      <a:pt x="666" y="448"/>
                    </a:lnTo>
                    <a:lnTo>
                      <a:pt x="673" y="442"/>
                    </a:lnTo>
                    <a:lnTo>
                      <a:pt x="683" y="427"/>
                    </a:lnTo>
                    <a:lnTo>
                      <a:pt x="695" y="407"/>
                    </a:lnTo>
                    <a:lnTo>
                      <a:pt x="708" y="383"/>
                    </a:lnTo>
                    <a:lnTo>
                      <a:pt x="708" y="383"/>
                    </a:lnTo>
                    <a:lnTo>
                      <a:pt x="721" y="356"/>
                    </a:lnTo>
                    <a:lnTo>
                      <a:pt x="739" y="318"/>
                    </a:lnTo>
                    <a:lnTo>
                      <a:pt x="781" y="227"/>
                    </a:lnTo>
                    <a:lnTo>
                      <a:pt x="852" y="68"/>
                    </a:lnTo>
                    <a:lnTo>
                      <a:pt x="851" y="67"/>
                    </a:lnTo>
                    <a:lnTo>
                      <a:pt x="851" y="67"/>
                    </a:lnTo>
                    <a:lnTo>
                      <a:pt x="845" y="71"/>
                    </a:lnTo>
                    <a:lnTo>
                      <a:pt x="827" y="82"/>
                    </a:lnTo>
                    <a:lnTo>
                      <a:pt x="800" y="98"/>
                    </a:lnTo>
                    <a:lnTo>
                      <a:pt x="783" y="106"/>
                    </a:lnTo>
                    <a:lnTo>
                      <a:pt x="764" y="116"/>
                    </a:lnTo>
                    <a:lnTo>
                      <a:pt x="743" y="124"/>
                    </a:lnTo>
                    <a:lnTo>
                      <a:pt x="720" y="133"/>
                    </a:lnTo>
                    <a:lnTo>
                      <a:pt x="697" y="142"/>
                    </a:lnTo>
                    <a:lnTo>
                      <a:pt x="671" y="149"/>
                    </a:lnTo>
                    <a:lnTo>
                      <a:pt x="645" y="155"/>
                    </a:lnTo>
                    <a:lnTo>
                      <a:pt x="616" y="159"/>
                    </a:lnTo>
                    <a:lnTo>
                      <a:pt x="588" y="162"/>
                    </a:lnTo>
                    <a:lnTo>
                      <a:pt x="559" y="164"/>
                    </a:lnTo>
                    <a:lnTo>
                      <a:pt x="559" y="164"/>
                    </a:lnTo>
                    <a:lnTo>
                      <a:pt x="545" y="164"/>
                    </a:lnTo>
                    <a:lnTo>
                      <a:pt x="530" y="161"/>
                    </a:lnTo>
                    <a:lnTo>
                      <a:pt x="516" y="159"/>
                    </a:lnTo>
                    <a:lnTo>
                      <a:pt x="502" y="156"/>
                    </a:lnTo>
                    <a:lnTo>
                      <a:pt x="488" y="153"/>
                    </a:lnTo>
                    <a:lnTo>
                      <a:pt x="474" y="149"/>
                    </a:lnTo>
                    <a:lnTo>
                      <a:pt x="446" y="139"/>
                    </a:lnTo>
                    <a:lnTo>
                      <a:pt x="420" y="126"/>
                    </a:lnTo>
                    <a:lnTo>
                      <a:pt x="393" y="113"/>
                    </a:lnTo>
                    <a:lnTo>
                      <a:pt x="367" y="97"/>
                    </a:lnTo>
                    <a:lnTo>
                      <a:pt x="342" y="82"/>
                    </a:lnTo>
                    <a:lnTo>
                      <a:pt x="292" y="52"/>
                    </a:lnTo>
                    <a:lnTo>
                      <a:pt x="268" y="39"/>
                    </a:lnTo>
                    <a:lnTo>
                      <a:pt x="244" y="26"/>
                    </a:lnTo>
                    <a:lnTo>
                      <a:pt x="220" y="16"/>
                    </a:lnTo>
                    <a:lnTo>
                      <a:pt x="197" y="8"/>
                    </a:lnTo>
                    <a:lnTo>
                      <a:pt x="185" y="4"/>
                    </a:lnTo>
                    <a:lnTo>
                      <a:pt x="174" y="2"/>
                    </a:lnTo>
                    <a:lnTo>
                      <a:pt x="161" y="1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1"/>
                    </a:lnTo>
                    <a:lnTo>
                      <a:pt x="108" y="2"/>
                    </a:lnTo>
                    <a:lnTo>
                      <a:pt x="90" y="6"/>
                    </a:lnTo>
                    <a:lnTo>
                      <a:pt x="75" y="8"/>
                    </a:lnTo>
                    <a:lnTo>
                      <a:pt x="60" y="12"/>
                    </a:lnTo>
                    <a:lnTo>
                      <a:pt x="49" y="16"/>
                    </a:lnTo>
                    <a:lnTo>
                      <a:pt x="39" y="20"/>
                    </a:lnTo>
                    <a:lnTo>
                      <a:pt x="29" y="24"/>
                    </a:lnTo>
                    <a:lnTo>
                      <a:pt x="22" y="28"/>
                    </a:lnTo>
                    <a:lnTo>
                      <a:pt x="16" y="33"/>
                    </a:lnTo>
                    <a:lnTo>
                      <a:pt x="6" y="40"/>
                    </a:lnTo>
                    <a:lnTo>
                      <a:pt x="2" y="4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63" y="190"/>
                    </a:lnTo>
                    <a:lnTo>
                      <a:pt x="114" y="301"/>
                    </a:lnTo>
                    <a:lnTo>
                      <a:pt x="136" y="349"/>
                    </a:lnTo>
                    <a:lnTo>
                      <a:pt x="153" y="383"/>
                    </a:lnTo>
                    <a:lnTo>
                      <a:pt x="153" y="383"/>
                    </a:lnTo>
                    <a:lnTo>
                      <a:pt x="166" y="407"/>
                    </a:lnTo>
                    <a:lnTo>
                      <a:pt x="178" y="427"/>
                    </a:lnTo>
                    <a:lnTo>
                      <a:pt x="189" y="442"/>
                    </a:lnTo>
                    <a:lnTo>
                      <a:pt x="195" y="448"/>
                    </a:lnTo>
                    <a:lnTo>
                      <a:pt x="201" y="455"/>
                    </a:lnTo>
                    <a:lnTo>
                      <a:pt x="207" y="459"/>
                    </a:lnTo>
                    <a:lnTo>
                      <a:pt x="214" y="463"/>
                    </a:lnTo>
                    <a:lnTo>
                      <a:pt x="221" y="466"/>
                    </a:lnTo>
                    <a:lnTo>
                      <a:pt x="229" y="469"/>
                    </a:lnTo>
                    <a:lnTo>
                      <a:pt x="237" y="470"/>
                    </a:lnTo>
                    <a:lnTo>
                      <a:pt x="245" y="472"/>
                    </a:lnTo>
                    <a:lnTo>
                      <a:pt x="266" y="473"/>
                    </a:lnTo>
                    <a:lnTo>
                      <a:pt x="266" y="473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</p:grpSp>
        <p:grpSp>
          <p:nvGrpSpPr>
            <p:cNvPr id="216" name="그룹 597">
              <a:extLst>
                <a:ext uri="{FF2B5EF4-FFF2-40B4-BE49-F238E27FC236}">
                  <a16:creationId xmlns:a16="http://schemas.microsoft.com/office/drawing/2014/main" id="{C080CBDA-E6DA-24D4-BC36-CE1E620569B1}"/>
                </a:ext>
              </a:extLst>
            </p:cNvPr>
            <p:cNvGrpSpPr/>
            <p:nvPr/>
          </p:nvGrpSpPr>
          <p:grpSpPr>
            <a:xfrm>
              <a:off x="13635156" y="6431100"/>
              <a:ext cx="275080" cy="265461"/>
              <a:chOff x="3658483" y="1244851"/>
              <a:chExt cx="437285" cy="421994"/>
            </a:xfrm>
            <a:grpFill/>
          </p:grpSpPr>
          <p:sp>
            <p:nvSpPr>
              <p:cNvPr id="218" name="Freeform 148">
                <a:extLst>
                  <a:ext uri="{FF2B5EF4-FFF2-40B4-BE49-F238E27FC236}">
                    <a16:creationId xmlns:a16="http://schemas.microsoft.com/office/drawing/2014/main" id="{3A3CAE5E-74FC-BCB9-DFA4-57D1F1035D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4933" y="1529239"/>
                <a:ext cx="3059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19" name="Freeform 149">
                <a:extLst>
                  <a:ext uri="{FF2B5EF4-FFF2-40B4-BE49-F238E27FC236}">
                    <a16:creationId xmlns:a16="http://schemas.microsoft.com/office/drawing/2014/main" id="{482A419B-62DF-9EC4-C91E-FFE8BD0A89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471" y="1244851"/>
                <a:ext cx="385297" cy="262982"/>
              </a:xfrm>
              <a:custGeom>
                <a:avLst/>
                <a:gdLst>
                  <a:gd name="T0" fmla="*/ 232 w 261"/>
                  <a:gd name="T1" fmla="*/ 78 h 179"/>
                  <a:gd name="T2" fmla="*/ 235 w 261"/>
                  <a:gd name="T3" fmla="*/ 74 h 179"/>
                  <a:gd name="T4" fmla="*/ 261 w 261"/>
                  <a:gd name="T5" fmla="*/ 82 h 179"/>
                  <a:gd name="T6" fmla="*/ 227 w 261"/>
                  <a:gd name="T7" fmla="*/ 0 h 179"/>
                  <a:gd name="T8" fmla="*/ 153 w 261"/>
                  <a:gd name="T9" fmla="*/ 52 h 179"/>
                  <a:gd name="T10" fmla="*/ 178 w 261"/>
                  <a:gd name="T11" fmla="*/ 58 h 179"/>
                  <a:gd name="T12" fmla="*/ 173 w 261"/>
                  <a:gd name="T13" fmla="*/ 65 h 179"/>
                  <a:gd name="T14" fmla="*/ 96 w 261"/>
                  <a:gd name="T15" fmla="*/ 143 h 179"/>
                  <a:gd name="T16" fmla="*/ 0 w 261"/>
                  <a:gd name="T17" fmla="*/ 178 h 179"/>
                  <a:gd name="T18" fmla="*/ 51 w 261"/>
                  <a:gd name="T19" fmla="*/ 178 h 179"/>
                  <a:gd name="T20" fmla="*/ 232 w 261"/>
                  <a:gd name="T21" fmla="*/ 7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1" h="179">
                    <a:moveTo>
                      <a:pt x="232" y="78"/>
                    </a:moveTo>
                    <a:lnTo>
                      <a:pt x="235" y="74"/>
                    </a:lnTo>
                    <a:lnTo>
                      <a:pt x="261" y="82"/>
                    </a:lnTo>
                    <a:lnTo>
                      <a:pt x="227" y="0"/>
                    </a:lnTo>
                    <a:lnTo>
                      <a:pt x="153" y="52"/>
                    </a:lnTo>
                    <a:lnTo>
                      <a:pt x="178" y="58"/>
                    </a:lnTo>
                    <a:lnTo>
                      <a:pt x="173" y="65"/>
                    </a:lnTo>
                    <a:cubicBezTo>
                      <a:pt x="153" y="97"/>
                      <a:pt x="127" y="124"/>
                      <a:pt x="96" y="143"/>
                    </a:cubicBezTo>
                    <a:cubicBezTo>
                      <a:pt x="66" y="162"/>
                      <a:pt x="33" y="173"/>
                      <a:pt x="0" y="178"/>
                    </a:cubicBezTo>
                    <a:cubicBezTo>
                      <a:pt x="17" y="179"/>
                      <a:pt x="33" y="179"/>
                      <a:pt x="51" y="178"/>
                    </a:cubicBezTo>
                    <a:cubicBezTo>
                      <a:pt x="123" y="172"/>
                      <a:pt x="187" y="137"/>
                      <a:pt x="232" y="78"/>
                    </a:cubicBez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0" name="Freeform 150">
                <a:extLst>
                  <a:ext uri="{FF2B5EF4-FFF2-40B4-BE49-F238E27FC236}">
                    <a16:creationId xmlns:a16="http://schemas.microsoft.com/office/drawing/2014/main" id="{1E4D3F56-F74D-7957-5C72-98018031E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049" y="1529239"/>
                <a:ext cx="3059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1" name="Freeform 151">
                <a:extLst>
                  <a:ext uri="{FF2B5EF4-FFF2-40B4-BE49-F238E27FC236}">
                    <a16:creationId xmlns:a16="http://schemas.microsoft.com/office/drawing/2014/main" id="{B84A1696-1F30-7C0B-4420-C5D3FBB77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7165" y="1529239"/>
                <a:ext cx="3059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2" name="Line 152">
                <a:extLst>
                  <a:ext uri="{FF2B5EF4-FFF2-40B4-BE49-F238E27FC236}">
                    <a16:creationId xmlns:a16="http://schemas.microsoft.com/office/drawing/2014/main" id="{7875BCC4-903C-32FF-C12A-2577D884ED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71628" y="1529239"/>
                <a:ext cx="0" cy="0"/>
              </a:xfrm>
              <a:prstGeom prst="line">
                <a:avLst/>
              </a:pr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3" name="Freeform 153">
                <a:extLst>
                  <a:ext uri="{FF2B5EF4-FFF2-40B4-BE49-F238E27FC236}">
                    <a16:creationId xmlns:a16="http://schemas.microsoft.com/office/drawing/2014/main" id="{5C59D6C4-2718-815A-6BBF-4542FF48C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3282" y="1529239"/>
                <a:ext cx="3059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4" name="Freeform 154">
                <a:extLst>
                  <a:ext uri="{FF2B5EF4-FFF2-40B4-BE49-F238E27FC236}">
                    <a16:creationId xmlns:a16="http://schemas.microsoft.com/office/drawing/2014/main" id="{DA16D423-B5ED-FA8D-65C9-53529287C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512" y="1529239"/>
                <a:ext cx="0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5" name="Freeform 155">
                <a:extLst>
                  <a:ext uri="{FF2B5EF4-FFF2-40B4-BE49-F238E27FC236}">
                    <a16:creationId xmlns:a16="http://schemas.microsoft.com/office/drawing/2014/main" id="{F5078183-4D13-A4B6-5335-55EC7237A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395" y="1529239"/>
                <a:ext cx="3059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6" name="Freeform 156">
                <a:extLst>
                  <a:ext uri="{FF2B5EF4-FFF2-40B4-BE49-F238E27FC236}">
                    <a16:creationId xmlns:a16="http://schemas.microsoft.com/office/drawing/2014/main" id="{DA6C9379-66BD-BB2E-85E8-3AE69DE2F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697" y="1376341"/>
                <a:ext cx="131493" cy="290504"/>
              </a:xfrm>
              <a:custGeom>
                <a:avLst/>
                <a:gdLst>
                  <a:gd name="T0" fmla="*/ 8 w 88"/>
                  <a:gd name="T1" fmla="*/ 69 h 198"/>
                  <a:gd name="T2" fmla="*/ 0 w 88"/>
                  <a:gd name="T3" fmla="*/ 73 h 198"/>
                  <a:gd name="T4" fmla="*/ 0 w 88"/>
                  <a:gd name="T5" fmla="*/ 198 h 198"/>
                  <a:gd name="T6" fmla="*/ 88 w 88"/>
                  <a:gd name="T7" fmla="*/ 198 h 198"/>
                  <a:gd name="T8" fmla="*/ 88 w 88"/>
                  <a:gd name="T9" fmla="*/ 0 h 198"/>
                  <a:gd name="T10" fmla="*/ 8 w 88"/>
                  <a:gd name="T11" fmla="*/ 69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198">
                    <a:moveTo>
                      <a:pt x="8" y="69"/>
                    </a:moveTo>
                    <a:lnTo>
                      <a:pt x="0" y="73"/>
                    </a:lnTo>
                    <a:lnTo>
                      <a:pt x="0" y="198"/>
                    </a:lnTo>
                    <a:lnTo>
                      <a:pt x="88" y="198"/>
                    </a:lnTo>
                    <a:lnTo>
                      <a:pt x="88" y="0"/>
                    </a:lnTo>
                    <a:cubicBezTo>
                      <a:pt x="65" y="29"/>
                      <a:pt x="39" y="53"/>
                      <a:pt x="8" y="69"/>
                    </a:cubicBez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7" name="Freeform 157">
                <a:extLst>
                  <a:ext uri="{FF2B5EF4-FFF2-40B4-BE49-F238E27FC236}">
                    <a16:creationId xmlns:a16="http://schemas.microsoft.com/office/drawing/2014/main" id="{06DA80A0-77AD-7815-D809-DB45C126F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2131" y="1354937"/>
                <a:ext cx="3059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8" name="Freeform 158">
                <a:extLst>
                  <a:ext uri="{FF2B5EF4-FFF2-40B4-BE49-F238E27FC236}">
                    <a16:creationId xmlns:a16="http://schemas.microsoft.com/office/drawing/2014/main" id="{D01E6E04-F563-652D-01A8-B9998B54A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6092" y="1434444"/>
                <a:ext cx="51985" cy="27522"/>
              </a:xfrm>
              <a:custGeom>
                <a:avLst/>
                <a:gdLst>
                  <a:gd name="T0" fmla="*/ 34 w 34"/>
                  <a:gd name="T1" fmla="*/ 0 h 19"/>
                  <a:gd name="T2" fmla="*/ 0 w 34"/>
                  <a:gd name="T3" fmla="*/ 0 h 19"/>
                  <a:gd name="T4" fmla="*/ 0 w 34"/>
                  <a:gd name="T5" fmla="*/ 19 h 19"/>
                  <a:gd name="T6" fmla="*/ 34 w 3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9">
                    <a:moveTo>
                      <a:pt x="34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29" name="Freeform 159">
                <a:extLst>
                  <a:ext uri="{FF2B5EF4-FFF2-40B4-BE49-F238E27FC236}">
                    <a16:creationId xmlns:a16="http://schemas.microsoft.com/office/drawing/2014/main" id="{56411230-8BF5-98B4-8006-0BD211B14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6092" y="1489485"/>
                <a:ext cx="131493" cy="177360"/>
              </a:xfrm>
              <a:custGeom>
                <a:avLst/>
                <a:gdLst>
                  <a:gd name="T0" fmla="*/ 0 w 88"/>
                  <a:gd name="T1" fmla="*/ 25 h 121"/>
                  <a:gd name="T2" fmla="*/ 0 w 88"/>
                  <a:gd name="T3" fmla="*/ 121 h 121"/>
                  <a:gd name="T4" fmla="*/ 88 w 88"/>
                  <a:gd name="T5" fmla="*/ 121 h 121"/>
                  <a:gd name="T6" fmla="*/ 88 w 88"/>
                  <a:gd name="T7" fmla="*/ 0 h 121"/>
                  <a:gd name="T8" fmla="*/ 0 w 88"/>
                  <a:gd name="T9" fmla="*/ 2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21">
                    <a:moveTo>
                      <a:pt x="0" y="25"/>
                    </a:moveTo>
                    <a:lnTo>
                      <a:pt x="0" y="121"/>
                    </a:lnTo>
                    <a:lnTo>
                      <a:pt x="88" y="121"/>
                    </a:lnTo>
                    <a:lnTo>
                      <a:pt x="88" y="0"/>
                    </a:lnTo>
                    <a:cubicBezTo>
                      <a:pt x="59" y="12"/>
                      <a:pt x="30" y="21"/>
                      <a:pt x="0" y="25"/>
                    </a:cubicBez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30" name="Freeform 160">
                <a:extLst>
                  <a:ext uri="{FF2B5EF4-FFF2-40B4-BE49-F238E27FC236}">
                    <a16:creationId xmlns:a16="http://schemas.microsoft.com/office/drawing/2014/main" id="{09070B55-F11F-9AA6-F84F-B8A215863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8483" y="1520063"/>
                <a:ext cx="128432" cy="146780"/>
              </a:xfrm>
              <a:custGeom>
                <a:avLst/>
                <a:gdLst>
                  <a:gd name="T0" fmla="*/ 61 w 88"/>
                  <a:gd name="T1" fmla="*/ 7 h 101"/>
                  <a:gd name="T2" fmla="*/ 0 w 88"/>
                  <a:gd name="T3" fmla="*/ 0 h 101"/>
                  <a:gd name="T4" fmla="*/ 0 w 88"/>
                  <a:gd name="T5" fmla="*/ 101 h 101"/>
                  <a:gd name="T6" fmla="*/ 88 w 88"/>
                  <a:gd name="T7" fmla="*/ 101 h 101"/>
                  <a:gd name="T8" fmla="*/ 88 w 88"/>
                  <a:gd name="T9" fmla="*/ 6 h 101"/>
                  <a:gd name="T10" fmla="*/ 61 w 88"/>
                  <a:gd name="T11" fmla="*/ 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101">
                    <a:moveTo>
                      <a:pt x="61" y="7"/>
                    </a:moveTo>
                    <a:cubicBezTo>
                      <a:pt x="42" y="7"/>
                      <a:pt x="20" y="5"/>
                      <a:pt x="0" y="0"/>
                    </a:cubicBezTo>
                    <a:lnTo>
                      <a:pt x="0" y="101"/>
                    </a:lnTo>
                    <a:lnTo>
                      <a:pt x="88" y="101"/>
                    </a:lnTo>
                    <a:lnTo>
                      <a:pt x="88" y="6"/>
                    </a:lnTo>
                    <a:cubicBezTo>
                      <a:pt x="79" y="6"/>
                      <a:pt x="70" y="7"/>
                      <a:pt x="61" y="7"/>
                    </a:cubicBezTo>
                    <a:close/>
                  </a:path>
                </a:pathLst>
              </a:custGeom>
              <a:grp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  <a:cs typeface="KoPubWorld돋움체 Medium" panose="00000600000000000000" pitchFamily="2" charset="-127"/>
                </a:endParaRPr>
              </a:p>
            </p:txBody>
          </p:sp>
        </p:grpSp>
      </p:grpSp>
      <p:sp>
        <p:nvSpPr>
          <p:cNvPr id="243" name="타원 242">
            <a:extLst>
              <a:ext uri="{FF2B5EF4-FFF2-40B4-BE49-F238E27FC236}">
                <a16:creationId xmlns:a16="http://schemas.microsoft.com/office/drawing/2014/main" id="{AC04EC01-E1E6-4D8F-80C4-C52E4C2325B4}"/>
              </a:ext>
            </a:extLst>
          </p:cNvPr>
          <p:cNvSpPr/>
          <p:nvPr/>
        </p:nvSpPr>
        <p:spPr>
          <a:xfrm>
            <a:off x="15044729" y="5867089"/>
            <a:ext cx="144000" cy="528966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Arial Narrow" panose="020B0606020202030204" pitchFamily="34" charset="0"/>
              <a:ea typeface="LG스마트체 Regular" panose="020B0600000101010101" pitchFamily="50" charset="-127"/>
              <a:sym typeface="맑은 고딕"/>
            </a:endParaRPr>
          </a:p>
        </p:txBody>
      </p:sp>
      <p:cxnSp>
        <p:nvCxnSpPr>
          <p:cNvPr id="244" name="직선 연결선 243">
            <a:extLst>
              <a:ext uri="{FF2B5EF4-FFF2-40B4-BE49-F238E27FC236}">
                <a16:creationId xmlns:a16="http://schemas.microsoft.com/office/drawing/2014/main" id="{7CE4C77E-5B78-C08D-D8ED-627101C39412}"/>
              </a:ext>
            </a:extLst>
          </p:cNvPr>
          <p:cNvCxnSpPr>
            <a:cxnSpLocks/>
            <a:endCxn id="243" idx="0"/>
          </p:cNvCxnSpPr>
          <p:nvPr/>
        </p:nvCxnSpPr>
        <p:spPr>
          <a:xfrm flipV="1">
            <a:off x="15116729" y="5867089"/>
            <a:ext cx="0" cy="21984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618866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481</Words>
  <Application>Microsoft Office PowerPoint</Application>
  <PresentationFormat>사용자 지정</PresentationFormat>
  <Paragraphs>70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Pretendard</vt:lpstr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