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697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697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96C80-543B-8F25-6B54-87ACF0950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DA59341-5024-D02F-3E87-2A2BA2D3F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499AB7E-0398-4F0D-B922-FE961C41B8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148A804-C9B9-CDD0-6D0B-78CD63DCF8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5334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C95C7-314E-5070-0F44-A031FC860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46E2D51-9A28-2267-5D8E-3889226CB5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2-8)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검사 최적화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(ADJ/ADR) - </a:t>
            </a:r>
            <a:r>
              <a:rPr lang="ko-KR" altLang="en-US" sz="2400" kern="0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rPr>
              <a:t>“시스템 기반으로 자동판정 잘 하기</a:t>
            </a:r>
            <a:r>
              <a:rPr lang="en-US" altLang="ko-KR" sz="2400" kern="0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Pretendard" panose="02000503000000020004" pitchFamily="50" charset="-127"/>
              </a:rPr>
              <a:t>”</a:t>
            </a: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53EC1AC2-A91F-BEDB-7AC5-20751B1667A1}"/>
              </a:ext>
            </a:extLst>
          </p:cNvPr>
          <p:cNvSpPr/>
          <p:nvPr/>
        </p:nvSpPr>
        <p:spPr>
          <a:xfrm>
            <a:off x="430385" y="801688"/>
            <a:ext cx="4536512" cy="649934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80" name="Rectangle 10">
            <a:extLst>
              <a:ext uri="{FF2B5EF4-FFF2-40B4-BE49-F238E27FC236}">
                <a16:creationId xmlns:a16="http://schemas.microsoft.com/office/drawing/2014/main" id="{7B46AFE3-5C10-1AC7-EFDB-3A0815EEE1D2}"/>
              </a:ext>
            </a:extLst>
          </p:cNvPr>
          <p:cNvSpPr/>
          <p:nvPr/>
        </p:nvSpPr>
        <p:spPr>
          <a:xfrm>
            <a:off x="5472747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181DF59E-275C-F7EF-8D3F-626DADE86F19}"/>
              </a:ext>
            </a:extLst>
          </p:cNvPr>
          <p:cNvGrpSpPr/>
          <p:nvPr/>
        </p:nvGrpSpPr>
        <p:grpSpPr>
          <a:xfrm>
            <a:off x="427038" y="801689"/>
            <a:ext cx="4536512" cy="339239"/>
            <a:chOff x="344488" y="620713"/>
            <a:chExt cx="4536512" cy="339239"/>
          </a:xfrm>
        </p:grpSpPr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12FA460D-54AF-14E5-0BD1-E6F8A0F70A92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 tIns="45720" rIns="91440" bIns="45720" anchor="t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Q1. Why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검사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최적화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(ADJ)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?</a:t>
              </a:r>
              <a:endParaRPr lang="en-US" altLang="ko-KR" sz="1400">
                <a:solidFill>
                  <a:srgbClr val="A50021"/>
                </a:solidFill>
                <a:latin typeface="Arial Narrow"/>
                <a:ea typeface="LG스마트체 Regular"/>
                <a:cs typeface="Arial" panose="020B0604020202020204" pitchFamily="34" charset="0"/>
              </a:endParaRPr>
            </a:p>
          </p:txBody>
        </p:sp>
        <p:pic>
          <p:nvPicPr>
            <p:cNvPr id="83" name="그림 82">
              <a:extLst>
                <a:ext uri="{FF2B5EF4-FFF2-40B4-BE49-F238E27FC236}">
                  <a16:creationId xmlns:a16="http://schemas.microsoft.com/office/drawing/2014/main" id="{CD8FB7E7-95B9-9F5D-728F-44981AC53FAA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4534C7BD-50CE-4810-4E9C-7B11344DFF58}"/>
              </a:ext>
            </a:extLst>
          </p:cNvPr>
          <p:cNvGrpSpPr/>
          <p:nvPr/>
        </p:nvGrpSpPr>
        <p:grpSpPr>
          <a:xfrm>
            <a:off x="5472747" y="801689"/>
            <a:ext cx="4536512" cy="339047"/>
            <a:chOff x="5024437" y="494579"/>
            <a:chExt cx="4536512" cy="339047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A028008B-96A6-2043-FA6F-5DB0E6AE6EDC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 tIns="45720" rIns="91440" bIns="45720" anchor="t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Q2. ADJ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가 무엇이고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,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업무에 잘 적용된 모습은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?</a:t>
              </a:r>
            </a:p>
          </p:txBody>
        </p:sp>
        <p:pic>
          <p:nvPicPr>
            <p:cNvPr id="86" name="그림 85">
              <a:extLst>
                <a:ext uri="{FF2B5EF4-FFF2-40B4-BE49-F238E27FC236}">
                  <a16:creationId xmlns:a16="http://schemas.microsoft.com/office/drawing/2014/main" id="{4EED3880-2E80-1B8D-30FA-DC04369E97C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20AE8B80-D7AA-3F33-32B1-92F28ACC2444}"/>
              </a:ext>
            </a:extLst>
          </p:cNvPr>
          <p:cNvSpPr/>
          <p:nvPr/>
        </p:nvSpPr>
        <p:spPr>
          <a:xfrm>
            <a:off x="5678487" y="4139293"/>
            <a:ext cx="4376020" cy="1354217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불량 이미지와 검사정보를 자동 분석</a:t>
            </a:r>
            <a:r>
              <a:rPr lang="en-US" altLang="ko-KR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판정하여 검사자의 판정</a:t>
            </a:r>
            <a:r>
              <a:rPr lang="en-US" altLang="ko-KR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/Repair</a:t>
            </a:r>
            <a:r>
              <a:rPr lang="ko-KR" altLang="en-US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가 필요 없는 </a:t>
            </a:r>
            <a:r>
              <a:rPr lang="en-US" altLang="ko-KR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defect</a:t>
            </a:r>
            <a:r>
              <a:rPr lang="ko-KR" altLang="en-US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를 사전에 필터링하는 시스템 </a:t>
            </a:r>
            <a:endParaRPr lang="en-US" altLang="ko-KR" sz="1200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검사자의 행동</a:t>
            </a:r>
            <a:r>
              <a:rPr lang="en-US" altLang="ko-KR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불량 판정 </a:t>
            </a:r>
            <a:r>
              <a:rPr lang="en-US" altLang="ko-KR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logic</a:t>
            </a:r>
            <a:r>
              <a:rPr lang="ko-KR" altLang="en-US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를 기계적으로 표현하여 높은 정확도의 불량 검출로 생산성 향상하도록 지원</a:t>
            </a:r>
            <a:endParaRPr lang="en-US" altLang="ko-KR" sz="1200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최적의 빅데이터 분석환경을 구축하고</a:t>
            </a:r>
            <a:r>
              <a:rPr lang="en-US" altLang="ko-KR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AI.</a:t>
            </a:r>
            <a:r>
              <a:rPr lang="ko-KR" altLang="en-US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기반의</a:t>
            </a:r>
            <a:r>
              <a:rPr lang="en-US" altLang="ko-KR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2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신규 서비스를 제공하는 플랫폼</a:t>
            </a:r>
            <a:endParaRPr lang="en-US" altLang="ko-KR" sz="1200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83C050C4-0AC5-4497-7750-0EF7B8CD4FDA}"/>
              </a:ext>
            </a:extLst>
          </p:cNvPr>
          <p:cNvGrpSpPr/>
          <p:nvPr/>
        </p:nvGrpSpPr>
        <p:grpSpPr>
          <a:xfrm>
            <a:off x="453312" y="6345537"/>
            <a:ext cx="4519457" cy="634081"/>
            <a:chOff x="365888" y="5878870"/>
            <a:chExt cx="4519457" cy="634081"/>
          </a:xfrm>
        </p:grpSpPr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E3E1718E-9066-3AF6-960F-CCB2CF6B6263}"/>
                </a:ext>
              </a:extLst>
            </p:cNvPr>
            <p:cNvSpPr/>
            <p:nvPr/>
          </p:nvSpPr>
          <p:spPr>
            <a:xfrm>
              <a:off x="365888" y="5989731"/>
              <a:ext cx="451945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ROS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무인화 및 판정 오류로 인한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loss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제로를 달성 할 수 있는 솔루션 필요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91" name="Freeform 75">
              <a:extLst>
                <a:ext uri="{FF2B5EF4-FFF2-40B4-BE49-F238E27FC236}">
                  <a16:creationId xmlns:a16="http://schemas.microsoft.com/office/drawing/2014/main" id="{F3FA6314-D8EA-4296-D4F5-7C8294E32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73BFAF1C-F164-DABD-4780-CF1BFDB361B0}"/>
              </a:ext>
            </a:extLst>
          </p:cNvPr>
          <p:cNvGrpSpPr/>
          <p:nvPr/>
        </p:nvGrpSpPr>
        <p:grpSpPr>
          <a:xfrm>
            <a:off x="5490083" y="6350279"/>
            <a:ext cx="4519457" cy="426258"/>
            <a:chOff x="5024437" y="6846564"/>
            <a:chExt cx="4519457" cy="426258"/>
          </a:xfrm>
        </p:grpSpPr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BC9FD96B-CCF4-194F-9B16-FC698855C764}"/>
                </a:ext>
              </a:extLst>
            </p:cNvPr>
            <p:cNvSpPr/>
            <p:nvPr/>
          </p:nvSpPr>
          <p:spPr>
            <a:xfrm>
              <a:off x="5024437" y="6965045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제품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AI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기반의 높은 정확도를 가진 자동 판정 솔루션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94" name="Freeform 75">
              <a:extLst>
                <a:ext uri="{FF2B5EF4-FFF2-40B4-BE49-F238E27FC236}">
                  <a16:creationId xmlns:a16="http://schemas.microsoft.com/office/drawing/2014/main" id="{94332DCA-6EF9-3C14-2852-5CA9C3B60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25" name="타원 124">
            <a:extLst>
              <a:ext uri="{FF2B5EF4-FFF2-40B4-BE49-F238E27FC236}">
                <a16:creationId xmlns:a16="http://schemas.microsoft.com/office/drawing/2014/main" id="{66E7BE52-59C4-1C2A-FB9A-CFE8B3AB7B09}"/>
              </a:ext>
            </a:extLst>
          </p:cNvPr>
          <p:cNvSpPr>
            <a:spLocks noChangeAspect="1"/>
          </p:cNvSpPr>
          <p:nvPr/>
        </p:nvSpPr>
        <p:spPr>
          <a:xfrm>
            <a:off x="6210445" y="5547614"/>
            <a:ext cx="216000" cy="216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</a:t>
            </a:r>
            <a:endParaRPr lang="ko-KR" altLang="en-US" sz="12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E19BB527-9F3A-ADCC-9F14-FCC17B6EF192}"/>
              </a:ext>
            </a:extLst>
          </p:cNvPr>
          <p:cNvSpPr/>
          <p:nvPr/>
        </p:nvSpPr>
        <p:spPr>
          <a:xfrm>
            <a:off x="6522032" y="5563723"/>
            <a:ext cx="3264906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정의된 불량의 이미지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정보 수집하여 표준 검사 운영 </a:t>
            </a:r>
            <a:endParaRPr lang="en-US" altLang="ko-KR" sz="12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27" name="타원 126">
            <a:extLst>
              <a:ext uri="{FF2B5EF4-FFF2-40B4-BE49-F238E27FC236}">
                <a16:creationId xmlns:a16="http://schemas.microsoft.com/office/drawing/2014/main" id="{9A02AFAC-F883-33D4-80AD-F949398856FB}"/>
              </a:ext>
            </a:extLst>
          </p:cNvPr>
          <p:cNvSpPr>
            <a:spLocks noChangeAspect="1"/>
          </p:cNvSpPr>
          <p:nvPr/>
        </p:nvSpPr>
        <p:spPr>
          <a:xfrm>
            <a:off x="6210445" y="5804786"/>
            <a:ext cx="216000" cy="216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II</a:t>
            </a:r>
            <a:endParaRPr lang="ko-KR" altLang="en-US" sz="12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09DA994F-9548-7E23-7067-57376BD73CD5}"/>
              </a:ext>
            </a:extLst>
          </p:cNvPr>
          <p:cNvSpPr/>
          <p:nvPr/>
        </p:nvSpPr>
        <p:spPr>
          <a:xfrm>
            <a:off x="6522032" y="5820895"/>
            <a:ext cx="3343775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AI 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기반 판정모델 학습 및 적용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모니터링</a:t>
            </a:r>
            <a:endParaRPr lang="en-US" altLang="ko-KR" sz="12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29" name="타원 128">
            <a:extLst>
              <a:ext uri="{FF2B5EF4-FFF2-40B4-BE49-F238E27FC236}">
                <a16:creationId xmlns:a16="http://schemas.microsoft.com/office/drawing/2014/main" id="{EA01755F-3C41-B2AF-9DC6-AF9D61DA70C1}"/>
              </a:ext>
            </a:extLst>
          </p:cNvPr>
          <p:cNvSpPr>
            <a:spLocks noChangeAspect="1"/>
          </p:cNvSpPr>
          <p:nvPr/>
        </p:nvSpPr>
        <p:spPr>
          <a:xfrm>
            <a:off x="6210445" y="6080399"/>
            <a:ext cx="216000" cy="216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III</a:t>
            </a:r>
            <a:endParaRPr lang="ko-KR" altLang="en-US" sz="12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30" name="직사각형 129">
            <a:extLst>
              <a:ext uri="{FF2B5EF4-FFF2-40B4-BE49-F238E27FC236}">
                <a16:creationId xmlns:a16="http://schemas.microsoft.com/office/drawing/2014/main" id="{967673E0-57BA-3ADE-168D-57E7401BC889}"/>
              </a:ext>
            </a:extLst>
          </p:cNvPr>
          <p:cNvSpPr/>
          <p:nvPr/>
        </p:nvSpPr>
        <p:spPr>
          <a:xfrm>
            <a:off x="6522032" y="6098817"/>
            <a:ext cx="3343775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유관 시스템 구축으로 생산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품질 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loss 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제로화</a:t>
            </a:r>
            <a:endParaRPr lang="en-US" altLang="ko-KR" sz="12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C6233797-A016-463F-E8FF-3CF41AEB1875}"/>
              </a:ext>
            </a:extLst>
          </p:cNvPr>
          <p:cNvSpPr>
            <a:spLocks noChangeAspect="1"/>
          </p:cNvSpPr>
          <p:nvPr/>
        </p:nvSpPr>
        <p:spPr>
          <a:xfrm rot="16200000">
            <a:off x="5596991" y="5784536"/>
            <a:ext cx="660339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</a:t>
            </a:r>
            <a:b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lang="ko-KR" altLang="en-US" sz="10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40" name="그룹 139">
            <a:extLst>
              <a:ext uri="{FF2B5EF4-FFF2-40B4-BE49-F238E27FC236}">
                <a16:creationId xmlns:a16="http://schemas.microsoft.com/office/drawing/2014/main" id="{10F30B23-1A0C-B2A3-6E4C-8110471A33D7}"/>
              </a:ext>
            </a:extLst>
          </p:cNvPr>
          <p:cNvGrpSpPr/>
          <p:nvPr/>
        </p:nvGrpSpPr>
        <p:grpSpPr>
          <a:xfrm>
            <a:off x="402512" y="5129004"/>
            <a:ext cx="4465734" cy="1004232"/>
            <a:chOff x="281549" y="3381683"/>
            <a:chExt cx="4510159" cy="1004232"/>
          </a:xfrm>
        </p:grpSpPr>
        <p:grpSp>
          <p:nvGrpSpPr>
            <p:cNvPr id="141" name="그룹 140">
              <a:extLst>
                <a:ext uri="{FF2B5EF4-FFF2-40B4-BE49-F238E27FC236}">
                  <a16:creationId xmlns:a16="http://schemas.microsoft.com/office/drawing/2014/main" id="{410A8A05-E340-40D2-BAD9-E760B4C41A58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43" name="그래픽 7213" descr="남자 옆모습 단색으로 채워진">
                <a:extLst>
                  <a:ext uri="{FF2B5EF4-FFF2-40B4-BE49-F238E27FC236}">
                    <a16:creationId xmlns:a16="http://schemas.microsoft.com/office/drawing/2014/main" id="{FE747631-0B43-5142-96A3-50EB858AA3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44" name="그래픽 7217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2AC4EE80-05B6-59A7-BBBB-AFFF62C522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42" name="말풍선: 모서리가 둥근 사각형 141">
              <a:extLst>
                <a:ext uri="{FF2B5EF4-FFF2-40B4-BE49-F238E27FC236}">
                  <a16:creationId xmlns:a16="http://schemas.microsoft.com/office/drawing/2014/main" id="{67A56492-8BB9-E62D-1BE6-A5CAFA6D0C80}"/>
                </a:ext>
              </a:extLst>
            </p:cNvPr>
            <p:cNvSpPr/>
            <p:nvPr/>
          </p:nvSpPr>
          <p:spPr>
            <a:xfrm>
              <a:off x="1069991" y="3381683"/>
              <a:ext cx="3721717" cy="982812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검사자 숙련도 차이에 따른 판정 오류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로 생산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품질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loss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 발생해요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육안 검사가 불필요한 불량이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RPC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에 로딩되어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1 glass </a:t>
              </a:r>
              <a:r>
                <a:rPr lang="ko-KR" altLang="en-US" sz="1200" i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판정 완료 시간이 많이 소요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돼요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48" name="Rectangle 10">
            <a:extLst>
              <a:ext uri="{FF2B5EF4-FFF2-40B4-BE49-F238E27FC236}">
                <a16:creationId xmlns:a16="http://schemas.microsoft.com/office/drawing/2014/main" id="{71D2BBAD-7D6B-3CBE-9AE1-69A7BD705CE6}"/>
              </a:ext>
            </a:extLst>
          </p:cNvPr>
          <p:cNvSpPr/>
          <p:nvPr/>
        </p:nvSpPr>
        <p:spPr>
          <a:xfrm>
            <a:off x="10516163" y="810067"/>
            <a:ext cx="4536512" cy="6499337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49" name="그룹 148">
            <a:extLst>
              <a:ext uri="{FF2B5EF4-FFF2-40B4-BE49-F238E27FC236}">
                <a16:creationId xmlns:a16="http://schemas.microsoft.com/office/drawing/2014/main" id="{16FD97A2-526C-22F1-194A-BA5005C4BB04}"/>
              </a:ext>
            </a:extLst>
          </p:cNvPr>
          <p:cNvGrpSpPr/>
          <p:nvPr/>
        </p:nvGrpSpPr>
        <p:grpSpPr>
          <a:xfrm>
            <a:off x="10516163" y="810069"/>
            <a:ext cx="4536512" cy="339239"/>
            <a:chOff x="5024437" y="494579"/>
            <a:chExt cx="4536512" cy="339239"/>
          </a:xfrm>
        </p:grpSpPr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E595F597-4F75-AB1F-8049-9DC2D95B5602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 tIns="45720" rIns="91440" bIns="45720" anchor="t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Q3. ADJ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를 쓰면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/>
                  <a:ea typeface="LG스마트체 Regular"/>
                </a:rPr>
                <a:t>?</a:t>
              </a:r>
            </a:p>
          </p:txBody>
        </p:sp>
        <p:pic>
          <p:nvPicPr>
            <p:cNvPr id="151" name="그림 150">
              <a:extLst>
                <a:ext uri="{FF2B5EF4-FFF2-40B4-BE49-F238E27FC236}">
                  <a16:creationId xmlns:a16="http://schemas.microsoft.com/office/drawing/2014/main" id="{3179539C-1291-B395-68CF-849530C8962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52" name="직사각형 151">
            <a:extLst>
              <a:ext uri="{FF2B5EF4-FFF2-40B4-BE49-F238E27FC236}">
                <a16:creationId xmlns:a16="http://schemas.microsoft.com/office/drawing/2014/main" id="{7E65181F-2606-5466-B295-CA39601E7DEA}"/>
              </a:ext>
            </a:extLst>
          </p:cNvPr>
          <p:cNvSpPr/>
          <p:nvPr/>
        </p:nvSpPr>
        <p:spPr>
          <a:xfrm>
            <a:off x="10521473" y="6433769"/>
            <a:ext cx="4519457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검사장비 관리 일원화로 인한 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원가 절감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검사자 판단 오류 방지 및 높은 검사 정확도로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</a:t>
            </a:r>
            <a:r>
              <a:rPr lang="en-US" altLang="ko-KR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 b="1" i="1" u="sng" err="1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픔질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loss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최소화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작업효율 향상 및 인원 감축으로 </a:t>
            </a:r>
            <a:r>
              <a:rPr lang="ko-KR" altLang="en-US" sz="1200" b="1" i="1" u="sng" err="1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생인화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3" name="Freeform 75">
            <a:extLst>
              <a:ext uri="{FF2B5EF4-FFF2-40B4-BE49-F238E27FC236}">
                <a16:creationId xmlns:a16="http://schemas.microsoft.com/office/drawing/2014/main" id="{59942FD2-5302-18AC-932B-2759D2CB81CC}"/>
              </a:ext>
            </a:extLst>
          </p:cNvPr>
          <p:cNvSpPr>
            <a:spLocks/>
          </p:cNvSpPr>
          <p:nvPr/>
        </p:nvSpPr>
        <p:spPr bwMode="auto">
          <a:xfrm>
            <a:off x="10802814" y="6363553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E0E5C664-0715-54AA-BD10-78F872516871}"/>
              </a:ext>
            </a:extLst>
          </p:cNvPr>
          <p:cNvGrpSpPr/>
          <p:nvPr/>
        </p:nvGrpSpPr>
        <p:grpSpPr>
          <a:xfrm>
            <a:off x="10582686" y="2841859"/>
            <a:ext cx="923685" cy="720056"/>
            <a:chOff x="5095244" y="4869160"/>
            <a:chExt cx="923685" cy="720056"/>
          </a:xfrm>
        </p:grpSpPr>
        <p:pic>
          <p:nvPicPr>
            <p:cNvPr id="155" name="그래픽 154" descr="남자 옆모습 단색으로 채워진">
              <a:extLst>
                <a:ext uri="{FF2B5EF4-FFF2-40B4-BE49-F238E27FC236}">
                  <a16:creationId xmlns:a16="http://schemas.microsoft.com/office/drawing/2014/main" id="{B4713592-8639-0A02-CEB4-F245E559F20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273201" y="4869160"/>
              <a:ext cx="567771" cy="567771"/>
            </a:xfrm>
            <a:prstGeom prst="rect">
              <a:avLst/>
            </a:prstGeom>
          </p:spPr>
        </p:pic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7E8974C3-1BF8-634F-A0AC-F03B5916C81B}"/>
                </a:ext>
              </a:extLst>
            </p:cNvPr>
            <p:cNvSpPr txBox="1"/>
            <p:nvPr/>
          </p:nvSpPr>
          <p:spPr bwMode="auto">
            <a:xfrm>
              <a:off x="5095244" y="5373216"/>
              <a:ext cx="923685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t" anchorCtr="0">
              <a:noAutofit/>
            </a:bodyPr>
            <a:lstStyle/>
            <a:p>
              <a:pPr algn="ctr" defTabSz="984250"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전자부품 </a:t>
              </a:r>
              <a:r>
                <a:rPr lang="en-US" altLang="ko-KR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A</a:t>
              </a:r>
              <a:r>
                <a:rPr lang="ko-KR" altLang="en-US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 </a:t>
              </a:r>
              <a:r>
                <a:rPr lang="en-US" altLang="ko-KR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PL</a:t>
              </a:r>
              <a:endParaRPr lang="ko-KR" altLang="en-US" sz="10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59" name="그룹 158">
            <a:extLst>
              <a:ext uri="{FF2B5EF4-FFF2-40B4-BE49-F238E27FC236}">
                <a16:creationId xmlns:a16="http://schemas.microsoft.com/office/drawing/2014/main" id="{B5426CAB-DC48-0DCF-311C-02B6E705525D}"/>
              </a:ext>
            </a:extLst>
          </p:cNvPr>
          <p:cNvGrpSpPr/>
          <p:nvPr/>
        </p:nvGrpSpPr>
        <p:grpSpPr>
          <a:xfrm>
            <a:off x="10589751" y="4898938"/>
            <a:ext cx="4536817" cy="1102694"/>
            <a:chOff x="5186300" y="5614207"/>
            <a:chExt cx="4536817" cy="859450"/>
          </a:xfrm>
        </p:grpSpPr>
        <p:grpSp>
          <p:nvGrpSpPr>
            <p:cNvPr id="160" name="그룹 159">
              <a:extLst>
                <a:ext uri="{FF2B5EF4-FFF2-40B4-BE49-F238E27FC236}">
                  <a16:creationId xmlns:a16="http://schemas.microsoft.com/office/drawing/2014/main" id="{DF0DCF71-9685-40DB-4186-E085D16D4E88}"/>
                </a:ext>
              </a:extLst>
            </p:cNvPr>
            <p:cNvGrpSpPr/>
            <p:nvPr/>
          </p:nvGrpSpPr>
          <p:grpSpPr>
            <a:xfrm>
              <a:off x="8370749" y="5793522"/>
              <a:ext cx="1352368" cy="680135"/>
              <a:chOff x="4888946" y="5181466"/>
              <a:chExt cx="1352368" cy="680135"/>
            </a:xfrm>
          </p:grpSpPr>
          <p:pic>
            <p:nvPicPr>
              <p:cNvPr id="162" name="그래픽 161" descr="남자 옆모습 단색으로 채워진">
                <a:extLst>
                  <a:ext uri="{FF2B5EF4-FFF2-40B4-BE49-F238E27FC236}">
                    <a16:creationId xmlns:a16="http://schemas.microsoft.com/office/drawing/2014/main" id="{CAF8FDCC-7233-A800-40AC-DF898AE770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281245" y="5181466"/>
                <a:ext cx="567771" cy="447298"/>
              </a:xfrm>
              <a:prstGeom prst="rect">
                <a:avLst/>
              </a:prstGeom>
            </p:spPr>
          </p:pic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D73A2C60-1F77-CAFB-6FB6-CBB1258D3759}"/>
                  </a:ext>
                </a:extLst>
              </p:cNvPr>
              <p:cNvSpPr txBox="1"/>
              <p:nvPr/>
            </p:nvSpPr>
            <p:spPr bwMode="auto">
              <a:xfrm>
                <a:off x="4888946" y="5565052"/>
                <a:ext cx="1352368" cy="2965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디스플레이 </a:t>
                </a: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B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엔지니어</a:t>
                </a:r>
              </a:p>
            </p:txBody>
          </p:sp>
        </p:grpSp>
        <p:sp>
          <p:nvSpPr>
            <p:cNvPr id="161" name="말풍선: 모서리가 둥근 사각형 160">
              <a:extLst>
                <a:ext uri="{FF2B5EF4-FFF2-40B4-BE49-F238E27FC236}">
                  <a16:creationId xmlns:a16="http://schemas.microsoft.com/office/drawing/2014/main" id="{ECFE266A-9D0E-36BF-7E8D-FC88CB4FB190}"/>
                </a:ext>
              </a:extLst>
            </p:cNvPr>
            <p:cNvSpPr/>
            <p:nvPr/>
          </p:nvSpPr>
          <p:spPr>
            <a:xfrm>
              <a:off x="5186300" y="5614207"/>
              <a:ext cx="3151076" cy="669787"/>
            </a:xfrm>
            <a:prstGeom prst="wedgeRoundRectCallout">
              <a:avLst>
                <a:gd name="adj1" fmla="val 67730"/>
                <a:gd name="adj2" fmla="val -13137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자동 판정율이 증가하여 검사자 업무가 감소되었고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검사자 판정 오류로 인한 품질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loss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도 줄어들었습니다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70" name="그룹 169">
            <a:extLst>
              <a:ext uri="{FF2B5EF4-FFF2-40B4-BE49-F238E27FC236}">
                <a16:creationId xmlns:a16="http://schemas.microsoft.com/office/drawing/2014/main" id="{338E1703-4971-C20D-0856-2995F3CDA3F5}"/>
              </a:ext>
            </a:extLst>
          </p:cNvPr>
          <p:cNvGrpSpPr/>
          <p:nvPr/>
        </p:nvGrpSpPr>
        <p:grpSpPr>
          <a:xfrm>
            <a:off x="10930146" y="1224353"/>
            <a:ext cx="3717874" cy="1382556"/>
            <a:chOff x="5492926" y="3035527"/>
            <a:chExt cx="3717874" cy="1382556"/>
          </a:xfrm>
        </p:grpSpPr>
        <p:grpSp>
          <p:nvGrpSpPr>
            <p:cNvPr id="171" name="그룹 170">
              <a:extLst>
                <a:ext uri="{FF2B5EF4-FFF2-40B4-BE49-F238E27FC236}">
                  <a16:creationId xmlns:a16="http://schemas.microsoft.com/office/drawing/2014/main" id="{80E2C8E1-55A7-2ACF-8E65-C5CD8174E443}"/>
                </a:ext>
              </a:extLst>
            </p:cNvPr>
            <p:cNvGrpSpPr/>
            <p:nvPr/>
          </p:nvGrpSpPr>
          <p:grpSpPr>
            <a:xfrm>
              <a:off x="5492926" y="3035527"/>
              <a:ext cx="1724631" cy="1240977"/>
              <a:chOff x="10523790" y="2972451"/>
              <a:chExt cx="1724631" cy="1240977"/>
            </a:xfrm>
          </p:grpSpPr>
          <p:sp>
            <p:nvSpPr>
              <p:cNvPr id="300" name="TextBox 299">
                <a:extLst>
                  <a:ext uri="{FF2B5EF4-FFF2-40B4-BE49-F238E27FC236}">
                    <a16:creationId xmlns:a16="http://schemas.microsoft.com/office/drawing/2014/main" id="{F1526F97-242E-6708-12C3-ABFDF8C846A4}"/>
                  </a:ext>
                </a:extLst>
              </p:cNvPr>
              <p:cNvSpPr txBox="1"/>
              <p:nvPr/>
            </p:nvSpPr>
            <p:spPr bwMode="auto">
              <a:xfrm>
                <a:off x="10709922" y="2972451"/>
                <a:ext cx="1352367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ctr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[</a:t>
                </a:r>
                <a:r>
                  <a:rPr lang="ko-KR" altLang="en-US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수동 </a:t>
                </a: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VRS</a:t>
                </a:r>
                <a:r>
                  <a:rPr lang="ko-KR" altLang="en-US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]</a:t>
                </a:r>
                <a:endPara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cxnSp>
            <p:nvCxnSpPr>
              <p:cNvPr id="301" name="직선 연결선 300">
                <a:extLst>
                  <a:ext uri="{FF2B5EF4-FFF2-40B4-BE49-F238E27FC236}">
                    <a16:creationId xmlns:a16="http://schemas.microsoft.com/office/drawing/2014/main" id="{E90DFA01-849A-D459-3B8C-0941ED4FF83F}"/>
                  </a:ext>
                </a:extLst>
              </p:cNvPr>
              <p:cNvCxnSpPr/>
              <p:nvPr/>
            </p:nvCxnSpPr>
            <p:spPr>
              <a:xfrm>
                <a:off x="10811790" y="3223093"/>
                <a:ext cx="0" cy="82941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</a:ln>
              <a:effectLst/>
            </p:spPr>
          </p:cxnSp>
          <p:cxnSp>
            <p:nvCxnSpPr>
              <p:cNvPr id="302" name="직선 연결선 301">
                <a:extLst>
                  <a:ext uri="{FF2B5EF4-FFF2-40B4-BE49-F238E27FC236}">
                    <a16:creationId xmlns:a16="http://schemas.microsoft.com/office/drawing/2014/main" id="{E152A0D9-C2F2-97DB-74C0-C303F4492472}"/>
                  </a:ext>
                </a:extLst>
              </p:cNvPr>
              <p:cNvCxnSpPr/>
              <p:nvPr/>
            </p:nvCxnSpPr>
            <p:spPr>
              <a:xfrm>
                <a:off x="10663778" y="3997428"/>
                <a:ext cx="1584643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303" name="Rectangle 23">
                <a:extLst>
                  <a:ext uri="{FF2B5EF4-FFF2-40B4-BE49-F238E27FC236}">
                    <a16:creationId xmlns:a16="http://schemas.microsoft.com/office/drawing/2014/main" id="{47A887EA-AEB0-6BD9-4F80-F93EFBAFD6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64790" y="3332537"/>
                <a:ext cx="234000" cy="66489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n-US" altLang="ko-KR" sz="900" kern="0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49</a:t>
                </a:r>
                <a:r>
                  <a:rPr lang="ko-KR" altLang="en-US" sz="900" kern="0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대</a:t>
                </a:r>
                <a:endParaRPr lang="en-US" altLang="ko-KR" sz="900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04" name="Rectangle 234">
                <a:extLst>
                  <a:ext uri="{FF2B5EF4-FFF2-40B4-BE49-F238E27FC236}">
                    <a16:creationId xmlns:a16="http://schemas.microsoft.com/office/drawing/2014/main" id="{EB38AC23-080C-BDD6-7A2D-C9A870FD09D6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811790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개선 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05" name="Rectangle 234">
                <a:extLst>
                  <a:ext uri="{FF2B5EF4-FFF2-40B4-BE49-F238E27FC236}">
                    <a16:creationId xmlns:a16="http://schemas.microsoft.com/office/drawing/2014/main" id="{E9FC0CD8-2A09-F3B7-3E57-81666B2FD1A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1403114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개선 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06" name="Rectangle 234">
                <a:extLst>
                  <a:ext uri="{FF2B5EF4-FFF2-40B4-BE49-F238E27FC236}">
                    <a16:creationId xmlns:a16="http://schemas.microsoft.com/office/drawing/2014/main" id="{F65EF78F-0711-757A-EAB7-C7021ECF73D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523790" y="3245319"/>
                <a:ext cx="288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Day</a:t>
                </a:r>
              </a:p>
            </p:txBody>
          </p:sp>
        </p:grpSp>
        <p:grpSp>
          <p:nvGrpSpPr>
            <p:cNvPr id="172" name="그룹 171">
              <a:extLst>
                <a:ext uri="{FF2B5EF4-FFF2-40B4-BE49-F238E27FC236}">
                  <a16:creationId xmlns:a16="http://schemas.microsoft.com/office/drawing/2014/main" id="{003A8ACA-6D02-864F-C3EE-35A5787BA95B}"/>
                </a:ext>
              </a:extLst>
            </p:cNvPr>
            <p:cNvGrpSpPr/>
            <p:nvPr/>
          </p:nvGrpSpPr>
          <p:grpSpPr>
            <a:xfrm>
              <a:off x="7476841" y="3035527"/>
              <a:ext cx="1733959" cy="1382556"/>
              <a:chOff x="12347522" y="2972451"/>
              <a:chExt cx="1733959" cy="1382556"/>
            </a:xfrm>
          </p:grpSpPr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3323A5F2-9682-5D20-E9B2-B5B2D79DD400}"/>
                  </a:ext>
                </a:extLst>
              </p:cNvPr>
              <p:cNvSpPr txBox="1"/>
              <p:nvPr/>
            </p:nvSpPr>
            <p:spPr bwMode="auto">
              <a:xfrm>
                <a:off x="12533654" y="2972451"/>
                <a:ext cx="1352367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ctr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[VRS</a:t>
                </a:r>
                <a:r>
                  <a:rPr lang="ko-KR" altLang="en-US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작업자</a:t>
                </a: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]</a:t>
                </a:r>
                <a:endPara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cxnSp>
            <p:nvCxnSpPr>
              <p:cNvPr id="174" name="직선 연결선 173">
                <a:extLst>
                  <a:ext uri="{FF2B5EF4-FFF2-40B4-BE49-F238E27FC236}">
                    <a16:creationId xmlns:a16="http://schemas.microsoft.com/office/drawing/2014/main" id="{6757E54F-800F-A0E2-AF4C-FB9F7375994F}"/>
                  </a:ext>
                </a:extLst>
              </p:cNvPr>
              <p:cNvCxnSpPr/>
              <p:nvPr/>
            </p:nvCxnSpPr>
            <p:spPr>
              <a:xfrm>
                <a:off x="12635522" y="3223095"/>
                <a:ext cx="0" cy="82941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</a:ln>
              <a:effectLst/>
            </p:spPr>
          </p:cxnSp>
          <p:cxnSp>
            <p:nvCxnSpPr>
              <p:cNvPr id="175" name="직선 연결선 174">
                <a:extLst>
                  <a:ext uri="{FF2B5EF4-FFF2-40B4-BE49-F238E27FC236}">
                    <a16:creationId xmlns:a16="http://schemas.microsoft.com/office/drawing/2014/main" id="{9F1A66EE-F2DB-BE0E-3F9B-4EEB2AE4770F}"/>
                  </a:ext>
                </a:extLst>
              </p:cNvPr>
              <p:cNvCxnSpPr/>
              <p:nvPr/>
            </p:nvCxnSpPr>
            <p:spPr>
              <a:xfrm>
                <a:off x="12487510" y="3997428"/>
                <a:ext cx="1584643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176" name="Rectangle 23">
                <a:extLst>
                  <a:ext uri="{FF2B5EF4-FFF2-40B4-BE49-F238E27FC236}">
                    <a16:creationId xmlns:a16="http://schemas.microsoft.com/office/drawing/2014/main" id="{14F5740A-25E9-FE4D-51A6-0ED6D365D6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88522" y="3332536"/>
                <a:ext cx="234000" cy="66489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n-US" altLang="ko-KR" sz="900" kern="0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147</a:t>
                </a:r>
                <a:r>
                  <a:rPr lang="ko-KR" altLang="en-US" sz="900" kern="0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명</a:t>
                </a:r>
                <a:endParaRPr lang="en-US" altLang="ko-KR" sz="900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77" name="Rectangle 23">
                <a:extLst>
                  <a:ext uri="{FF2B5EF4-FFF2-40B4-BE49-F238E27FC236}">
                    <a16:creationId xmlns:a16="http://schemas.microsoft.com/office/drawing/2014/main" id="{6D02AB7C-263C-E120-DC4B-1E3D55FE12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79846" y="3716130"/>
                <a:ext cx="234000" cy="28129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n-US" altLang="ko-KR" sz="900" kern="0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63</a:t>
                </a:r>
                <a:r>
                  <a:rPr lang="ko-KR" altLang="en-US" sz="900" kern="0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명</a:t>
                </a:r>
              </a:p>
            </p:txBody>
          </p:sp>
          <p:sp>
            <p:nvSpPr>
              <p:cNvPr id="178" name="Freeform 228">
                <a:extLst>
                  <a:ext uri="{FF2B5EF4-FFF2-40B4-BE49-F238E27FC236}">
                    <a16:creationId xmlns:a16="http://schemas.microsoft.com/office/drawing/2014/main" id="{FB422BCE-0E1D-538E-CC50-027B598F5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95758" y="3332535"/>
                <a:ext cx="648000" cy="382625"/>
              </a:xfrm>
              <a:custGeom>
                <a:avLst/>
                <a:gdLst>
                  <a:gd name="T0" fmla="*/ 102 w 1875"/>
                  <a:gd name="T1" fmla="*/ 0 h 938"/>
                  <a:gd name="T2" fmla="*/ 215 w 1875"/>
                  <a:gd name="T3" fmla="*/ 0 h 938"/>
                  <a:gd name="T4" fmla="*/ 331 w 1875"/>
                  <a:gd name="T5" fmla="*/ 7 h 938"/>
                  <a:gd name="T6" fmla="*/ 440 w 1875"/>
                  <a:gd name="T7" fmla="*/ 24 h 938"/>
                  <a:gd name="T8" fmla="*/ 565 w 1875"/>
                  <a:gd name="T9" fmla="*/ 51 h 938"/>
                  <a:gd name="T10" fmla="*/ 685 w 1875"/>
                  <a:gd name="T11" fmla="*/ 89 h 938"/>
                  <a:gd name="T12" fmla="*/ 811 w 1875"/>
                  <a:gd name="T13" fmla="*/ 140 h 938"/>
                  <a:gd name="T14" fmla="*/ 924 w 1875"/>
                  <a:gd name="T15" fmla="*/ 194 h 938"/>
                  <a:gd name="T16" fmla="*/ 1031 w 1875"/>
                  <a:gd name="T17" fmla="*/ 247 h 938"/>
                  <a:gd name="T18" fmla="*/ 1141 w 1875"/>
                  <a:gd name="T19" fmla="*/ 309 h 938"/>
                  <a:gd name="T20" fmla="*/ 1243 w 1875"/>
                  <a:gd name="T21" fmla="*/ 377 h 938"/>
                  <a:gd name="T22" fmla="*/ 1343 w 1875"/>
                  <a:gd name="T23" fmla="*/ 456 h 938"/>
                  <a:gd name="T24" fmla="*/ 1424 w 1875"/>
                  <a:gd name="T25" fmla="*/ 535 h 938"/>
                  <a:gd name="T26" fmla="*/ 1478 w 1875"/>
                  <a:gd name="T27" fmla="*/ 608 h 938"/>
                  <a:gd name="T28" fmla="*/ 1819 w 1875"/>
                  <a:gd name="T29" fmla="*/ 584 h 938"/>
                  <a:gd name="T30" fmla="*/ 1703 w 1875"/>
                  <a:gd name="T31" fmla="*/ 635 h 938"/>
                  <a:gd name="T32" fmla="*/ 1622 w 1875"/>
                  <a:gd name="T33" fmla="*/ 676 h 938"/>
                  <a:gd name="T34" fmla="*/ 1555 w 1875"/>
                  <a:gd name="T35" fmla="*/ 718 h 938"/>
                  <a:gd name="T36" fmla="*/ 1490 w 1875"/>
                  <a:gd name="T37" fmla="*/ 771 h 938"/>
                  <a:gd name="T38" fmla="*/ 1413 w 1875"/>
                  <a:gd name="T39" fmla="*/ 839 h 938"/>
                  <a:gd name="T40" fmla="*/ 1343 w 1875"/>
                  <a:gd name="T41" fmla="*/ 907 h 938"/>
                  <a:gd name="T42" fmla="*/ 1281 w 1875"/>
                  <a:gd name="T43" fmla="*/ 925 h 938"/>
                  <a:gd name="T44" fmla="*/ 1217 w 1875"/>
                  <a:gd name="T45" fmla="*/ 893 h 938"/>
                  <a:gd name="T46" fmla="*/ 1139 w 1875"/>
                  <a:gd name="T47" fmla="*/ 861 h 938"/>
                  <a:gd name="T48" fmla="*/ 1067 w 1875"/>
                  <a:gd name="T49" fmla="*/ 838 h 938"/>
                  <a:gd name="T50" fmla="*/ 985 w 1875"/>
                  <a:gd name="T51" fmla="*/ 815 h 938"/>
                  <a:gd name="T52" fmla="*/ 901 w 1875"/>
                  <a:gd name="T53" fmla="*/ 793 h 938"/>
                  <a:gd name="T54" fmla="*/ 820 w 1875"/>
                  <a:gd name="T55" fmla="*/ 776 h 938"/>
                  <a:gd name="T56" fmla="*/ 743 w 1875"/>
                  <a:gd name="T57" fmla="*/ 759 h 938"/>
                  <a:gd name="T58" fmla="*/ 638 w 1875"/>
                  <a:gd name="T59" fmla="*/ 743 h 938"/>
                  <a:gd name="T60" fmla="*/ 1021 w 1875"/>
                  <a:gd name="T61" fmla="*/ 618 h 938"/>
                  <a:gd name="T62" fmla="*/ 931 w 1875"/>
                  <a:gd name="T63" fmla="*/ 500 h 938"/>
                  <a:gd name="T64" fmla="*/ 863 w 1875"/>
                  <a:gd name="T65" fmla="*/ 432 h 938"/>
                  <a:gd name="T66" fmla="*/ 763 w 1875"/>
                  <a:gd name="T67" fmla="*/ 340 h 938"/>
                  <a:gd name="T68" fmla="*/ 678 w 1875"/>
                  <a:gd name="T69" fmla="*/ 268 h 938"/>
                  <a:gd name="T70" fmla="*/ 610 w 1875"/>
                  <a:gd name="T71" fmla="*/ 214 h 938"/>
                  <a:gd name="T72" fmla="*/ 524 w 1875"/>
                  <a:gd name="T73" fmla="*/ 161 h 938"/>
                  <a:gd name="T74" fmla="*/ 436 w 1875"/>
                  <a:gd name="T75" fmla="*/ 116 h 938"/>
                  <a:gd name="T76" fmla="*/ 331 w 1875"/>
                  <a:gd name="T77" fmla="*/ 79 h 938"/>
                  <a:gd name="T78" fmla="*/ 219 w 1875"/>
                  <a:gd name="T79" fmla="*/ 51 h 938"/>
                  <a:gd name="T80" fmla="*/ 99 w 1875"/>
                  <a:gd name="T81" fmla="*/ 27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75" h="938">
                    <a:moveTo>
                      <a:pt x="0" y="7"/>
                    </a:moveTo>
                    <a:lnTo>
                      <a:pt x="102" y="0"/>
                    </a:lnTo>
                    <a:lnTo>
                      <a:pt x="154" y="0"/>
                    </a:lnTo>
                    <a:lnTo>
                      <a:pt x="215" y="0"/>
                    </a:lnTo>
                    <a:lnTo>
                      <a:pt x="273" y="3"/>
                    </a:lnTo>
                    <a:lnTo>
                      <a:pt x="331" y="7"/>
                    </a:lnTo>
                    <a:lnTo>
                      <a:pt x="388" y="14"/>
                    </a:lnTo>
                    <a:lnTo>
                      <a:pt x="440" y="24"/>
                    </a:lnTo>
                    <a:lnTo>
                      <a:pt x="497" y="34"/>
                    </a:lnTo>
                    <a:lnTo>
                      <a:pt x="565" y="51"/>
                    </a:lnTo>
                    <a:lnTo>
                      <a:pt x="627" y="72"/>
                    </a:lnTo>
                    <a:lnTo>
                      <a:pt x="685" y="89"/>
                    </a:lnTo>
                    <a:lnTo>
                      <a:pt x="750" y="113"/>
                    </a:lnTo>
                    <a:lnTo>
                      <a:pt x="811" y="140"/>
                    </a:lnTo>
                    <a:lnTo>
                      <a:pt x="873" y="168"/>
                    </a:lnTo>
                    <a:lnTo>
                      <a:pt x="924" y="194"/>
                    </a:lnTo>
                    <a:lnTo>
                      <a:pt x="982" y="221"/>
                    </a:lnTo>
                    <a:lnTo>
                      <a:pt x="1031" y="247"/>
                    </a:lnTo>
                    <a:lnTo>
                      <a:pt x="1086" y="278"/>
                    </a:lnTo>
                    <a:lnTo>
                      <a:pt x="1141" y="309"/>
                    </a:lnTo>
                    <a:lnTo>
                      <a:pt x="1196" y="347"/>
                    </a:lnTo>
                    <a:lnTo>
                      <a:pt x="1243" y="377"/>
                    </a:lnTo>
                    <a:lnTo>
                      <a:pt x="1295" y="418"/>
                    </a:lnTo>
                    <a:lnTo>
                      <a:pt x="1343" y="456"/>
                    </a:lnTo>
                    <a:lnTo>
                      <a:pt x="1387" y="494"/>
                    </a:lnTo>
                    <a:lnTo>
                      <a:pt x="1424" y="535"/>
                    </a:lnTo>
                    <a:lnTo>
                      <a:pt x="1454" y="570"/>
                    </a:lnTo>
                    <a:lnTo>
                      <a:pt x="1478" y="608"/>
                    </a:lnTo>
                    <a:lnTo>
                      <a:pt x="1875" y="557"/>
                    </a:lnTo>
                    <a:lnTo>
                      <a:pt x="1819" y="584"/>
                    </a:lnTo>
                    <a:lnTo>
                      <a:pt x="1754" y="611"/>
                    </a:lnTo>
                    <a:lnTo>
                      <a:pt x="1703" y="635"/>
                    </a:lnTo>
                    <a:lnTo>
                      <a:pt x="1664" y="653"/>
                    </a:lnTo>
                    <a:lnTo>
                      <a:pt x="1622" y="676"/>
                    </a:lnTo>
                    <a:lnTo>
                      <a:pt x="1588" y="697"/>
                    </a:lnTo>
                    <a:lnTo>
                      <a:pt x="1555" y="718"/>
                    </a:lnTo>
                    <a:lnTo>
                      <a:pt x="1522" y="744"/>
                    </a:lnTo>
                    <a:lnTo>
                      <a:pt x="1490" y="771"/>
                    </a:lnTo>
                    <a:lnTo>
                      <a:pt x="1451" y="804"/>
                    </a:lnTo>
                    <a:lnTo>
                      <a:pt x="1413" y="839"/>
                    </a:lnTo>
                    <a:lnTo>
                      <a:pt x="1380" y="869"/>
                    </a:lnTo>
                    <a:lnTo>
                      <a:pt x="1343" y="907"/>
                    </a:lnTo>
                    <a:lnTo>
                      <a:pt x="1312" y="938"/>
                    </a:lnTo>
                    <a:lnTo>
                      <a:pt x="1281" y="925"/>
                    </a:lnTo>
                    <a:lnTo>
                      <a:pt x="1250" y="907"/>
                    </a:lnTo>
                    <a:lnTo>
                      <a:pt x="1217" y="893"/>
                    </a:lnTo>
                    <a:lnTo>
                      <a:pt x="1178" y="877"/>
                    </a:lnTo>
                    <a:lnTo>
                      <a:pt x="1139" y="861"/>
                    </a:lnTo>
                    <a:lnTo>
                      <a:pt x="1102" y="848"/>
                    </a:lnTo>
                    <a:lnTo>
                      <a:pt x="1067" y="838"/>
                    </a:lnTo>
                    <a:lnTo>
                      <a:pt x="1027" y="825"/>
                    </a:lnTo>
                    <a:lnTo>
                      <a:pt x="985" y="815"/>
                    </a:lnTo>
                    <a:lnTo>
                      <a:pt x="941" y="804"/>
                    </a:lnTo>
                    <a:lnTo>
                      <a:pt x="901" y="793"/>
                    </a:lnTo>
                    <a:lnTo>
                      <a:pt x="863" y="783"/>
                    </a:lnTo>
                    <a:lnTo>
                      <a:pt x="820" y="776"/>
                    </a:lnTo>
                    <a:lnTo>
                      <a:pt x="781" y="767"/>
                    </a:lnTo>
                    <a:lnTo>
                      <a:pt x="743" y="759"/>
                    </a:lnTo>
                    <a:lnTo>
                      <a:pt x="699" y="750"/>
                    </a:lnTo>
                    <a:lnTo>
                      <a:pt x="638" y="743"/>
                    </a:lnTo>
                    <a:lnTo>
                      <a:pt x="1048" y="673"/>
                    </a:lnTo>
                    <a:lnTo>
                      <a:pt x="1021" y="618"/>
                    </a:lnTo>
                    <a:lnTo>
                      <a:pt x="989" y="577"/>
                    </a:lnTo>
                    <a:lnTo>
                      <a:pt x="931" y="500"/>
                    </a:lnTo>
                    <a:lnTo>
                      <a:pt x="897" y="466"/>
                    </a:lnTo>
                    <a:lnTo>
                      <a:pt x="863" y="432"/>
                    </a:lnTo>
                    <a:lnTo>
                      <a:pt x="801" y="374"/>
                    </a:lnTo>
                    <a:lnTo>
                      <a:pt x="763" y="340"/>
                    </a:lnTo>
                    <a:lnTo>
                      <a:pt x="719" y="299"/>
                    </a:lnTo>
                    <a:lnTo>
                      <a:pt x="678" y="268"/>
                    </a:lnTo>
                    <a:lnTo>
                      <a:pt x="644" y="241"/>
                    </a:lnTo>
                    <a:lnTo>
                      <a:pt x="610" y="214"/>
                    </a:lnTo>
                    <a:lnTo>
                      <a:pt x="569" y="187"/>
                    </a:lnTo>
                    <a:lnTo>
                      <a:pt x="524" y="161"/>
                    </a:lnTo>
                    <a:lnTo>
                      <a:pt x="480" y="140"/>
                    </a:lnTo>
                    <a:lnTo>
                      <a:pt x="436" y="116"/>
                    </a:lnTo>
                    <a:lnTo>
                      <a:pt x="382" y="96"/>
                    </a:lnTo>
                    <a:lnTo>
                      <a:pt x="331" y="79"/>
                    </a:lnTo>
                    <a:lnTo>
                      <a:pt x="273" y="65"/>
                    </a:lnTo>
                    <a:lnTo>
                      <a:pt x="219" y="51"/>
                    </a:lnTo>
                    <a:lnTo>
                      <a:pt x="160" y="38"/>
                    </a:lnTo>
                    <a:lnTo>
                      <a:pt x="99" y="2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0504D"/>
              </a:solidFill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79" name="Rectangle 234">
                <a:extLst>
                  <a:ext uri="{FF2B5EF4-FFF2-40B4-BE49-F238E27FC236}">
                    <a16:creationId xmlns:a16="http://schemas.microsoft.com/office/drawing/2014/main" id="{4553E168-42BB-28D7-3265-7114B087A13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347522" y="3245319"/>
                <a:ext cx="288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Day</a:t>
                </a:r>
              </a:p>
            </p:txBody>
          </p:sp>
          <p:cxnSp>
            <p:nvCxnSpPr>
              <p:cNvPr id="180" name="직선 연결선 179">
                <a:extLst>
                  <a:ext uri="{FF2B5EF4-FFF2-40B4-BE49-F238E27FC236}">
                    <a16:creationId xmlns:a16="http://schemas.microsoft.com/office/drawing/2014/main" id="{C1663872-D4F7-7940-5BBD-2616C8D1E4A8}"/>
                  </a:ext>
                </a:extLst>
              </p:cNvPr>
              <p:cNvCxnSpPr/>
              <p:nvPr/>
            </p:nvCxnSpPr>
            <p:spPr>
              <a:xfrm>
                <a:off x="13199846" y="3332536"/>
                <a:ext cx="684000" cy="483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181" name="직선 연결선 180">
                <a:extLst>
                  <a:ext uri="{FF2B5EF4-FFF2-40B4-BE49-F238E27FC236}">
                    <a16:creationId xmlns:a16="http://schemas.microsoft.com/office/drawing/2014/main" id="{7608A8FE-E5C9-49C4-317E-521E2EE6379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379846" y="3718686"/>
                <a:ext cx="50400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182" name="직선 연결선 181">
                <a:extLst>
                  <a:ext uri="{FF2B5EF4-FFF2-40B4-BE49-F238E27FC236}">
                    <a16:creationId xmlns:a16="http://schemas.microsoft.com/office/drawing/2014/main" id="{D6E47F5E-7D8F-1D4C-5006-588BB30CE3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739082" y="3345084"/>
                <a:ext cx="0" cy="360391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stealth" w="med" len="med"/>
                <a:tailEnd type="stealth" w="med" len="med"/>
              </a:ln>
              <a:effectLst/>
            </p:spPr>
          </p:cxn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C28364A4-BE41-6683-BBEC-D0DE479F426D}"/>
                  </a:ext>
                </a:extLst>
              </p:cNvPr>
              <p:cNvSpPr txBox="1"/>
              <p:nvPr/>
            </p:nvSpPr>
            <p:spPr>
              <a:xfrm>
                <a:off x="13787538" y="3413578"/>
                <a:ext cx="293943" cy="180000"/>
              </a:xfrm>
              <a:prstGeom prst="rect">
                <a:avLst/>
              </a:prstGeom>
              <a:solidFill>
                <a:srgbClr val="ECECEC"/>
              </a:solidFill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 defTabSz="914400">
                  <a:defRPr/>
                </a:pPr>
                <a:r>
                  <a:rPr lang="en-US" altLang="ko-KR" sz="1000" b="1" kern="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84</a:t>
                </a:r>
                <a:r>
                  <a:rPr lang="ko-KR" altLang="en-US" sz="1000" b="1" kern="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명</a:t>
                </a:r>
              </a:p>
            </p:txBody>
          </p:sp>
          <p:sp>
            <p:nvSpPr>
              <p:cNvPr id="297" name="TextBox 296">
                <a:extLst>
                  <a:ext uri="{FF2B5EF4-FFF2-40B4-BE49-F238E27FC236}">
                    <a16:creationId xmlns:a16="http://schemas.microsoft.com/office/drawing/2014/main" id="{5B226EAE-EAB6-E0FB-82E2-655B4809D0D7}"/>
                  </a:ext>
                </a:extLst>
              </p:cNvPr>
              <p:cNvSpPr txBox="1"/>
              <p:nvPr/>
            </p:nvSpPr>
            <p:spPr bwMode="auto">
              <a:xfrm>
                <a:off x="12602234" y="4175007"/>
                <a:ext cx="1197900" cy="18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18000" tIns="18000" rIns="18000" bIns="18000" rtlCol="0" anchor="t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200" b="1" spc="-2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30% </a:t>
                </a:r>
                <a:r>
                  <a:rPr lang="ko-KR" altLang="en-US" sz="1200" b="1" spc="-2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감소</a:t>
                </a:r>
                <a:endPara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298" name="Rectangle 234">
                <a:extLst>
                  <a:ext uri="{FF2B5EF4-FFF2-40B4-BE49-F238E27FC236}">
                    <a16:creationId xmlns:a16="http://schemas.microsoft.com/office/drawing/2014/main" id="{8AADE695-9249-6A4A-8AE5-AFA34F2C4A0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635522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개선 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99" name="Rectangle 234">
                <a:extLst>
                  <a:ext uri="{FF2B5EF4-FFF2-40B4-BE49-F238E27FC236}">
                    <a16:creationId xmlns:a16="http://schemas.microsoft.com/office/drawing/2014/main" id="{4147C5BE-E25C-35E4-5E2E-0B98805EEB7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226846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개선 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</p:grpSp>
      <p:sp>
        <p:nvSpPr>
          <p:cNvPr id="307" name="Rectangle 23">
            <a:extLst>
              <a:ext uri="{FF2B5EF4-FFF2-40B4-BE49-F238E27FC236}">
                <a16:creationId xmlns:a16="http://schemas.microsoft.com/office/drawing/2014/main" id="{4930FAB8-0A41-E79B-9BE0-B24C38E3C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4933" y="1961651"/>
            <a:ext cx="234000" cy="28062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algn="ctr" defTabSz="914400">
              <a:defRPr/>
            </a:pPr>
            <a:r>
              <a:rPr lang="en-US" altLang="ko-KR" sz="900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21</a:t>
            </a:r>
            <a:r>
              <a:rPr lang="ko-KR" altLang="en-US" sz="900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대</a:t>
            </a:r>
          </a:p>
        </p:txBody>
      </p:sp>
      <p:sp>
        <p:nvSpPr>
          <p:cNvPr id="308" name="Freeform 228">
            <a:extLst>
              <a:ext uri="{FF2B5EF4-FFF2-40B4-BE49-F238E27FC236}">
                <a16:creationId xmlns:a16="http://schemas.microsoft.com/office/drawing/2014/main" id="{3E139F3A-38BE-4D94-4D57-FFED6E8675E7}"/>
              </a:ext>
            </a:extLst>
          </p:cNvPr>
          <p:cNvSpPr>
            <a:spLocks/>
          </p:cNvSpPr>
          <p:nvPr/>
        </p:nvSpPr>
        <p:spPr bwMode="auto">
          <a:xfrm>
            <a:off x="11564641" y="1585344"/>
            <a:ext cx="607722" cy="382688"/>
          </a:xfrm>
          <a:custGeom>
            <a:avLst/>
            <a:gdLst>
              <a:gd name="T0" fmla="*/ 102 w 1875"/>
              <a:gd name="T1" fmla="*/ 0 h 938"/>
              <a:gd name="T2" fmla="*/ 215 w 1875"/>
              <a:gd name="T3" fmla="*/ 0 h 938"/>
              <a:gd name="T4" fmla="*/ 331 w 1875"/>
              <a:gd name="T5" fmla="*/ 7 h 938"/>
              <a:gd name="T6" fmla="*/ 440 w 1875"/>
              <a:gd name="T7" fmla="*/ 24 h 938"/>
              <a:gd name="T8" fmla="*/ 565 w 1875"/>
              <a:gd name="T9" fmla="*/ 51 h 938"/>
              <a:gd name="T10" fmla="*/ 685 w 1875"/>
              <a:gd name="T11" fmla="*/ 89 h 938"/>
              <a:gd name="T12" fmla="*/ 811 w 1875"/>
              <a:gd name="T13" fmla="*/ 140 h 938"/>
              <a:gd name="T14" fmla="*/ 924 w 1875"/>
              <a:gd name="T15" fmla="*/ 194 h 938"/>
              <a:gd name="T16" fmla="*/ 1031 w 1875"/>
              <a:gd name="T17" fmla="*/ 247 h 938"/>
              <a:gd name="T18" fmla="*/ 1141 w 1875"/>
              <a:gd name="T19" fmla="*/ 309 h 938"/>
              <a:gd name="T20" fmla="*/ 1243 w 1875"/>
              <a:gd name="T21" fmla="*/ 377 h 938"/>
              <a:gd name="T22" fmla="*/ 1343 w 1875"/>
              <a:gd name="T23" fmla="*/ 456 h 938"/>
              <a:gd name="T24" fmla="*/ 1424 w 1875"/>
              <a:gd name="T25" fmla="*/ 535 h 938"/>
              <a:gd name="T26" fmla="*/ 1478 w 1875"/>
              <a:gd name="T27" fmla="*/ 608 h 938"/>
              <a:gd name="T28" fmla="*/ 1819 w 1875"/>
              <a:gd name="T29" fmla="*/ 584 h 938"/>
              <a:gd name="T30" fmla="*/ 1703 w 1875"/>
              <a:gd name="T31" fmla="*/ 635 h 938"/>
              <a:gd name="T32" fmla="*/ 1622 w 1875"/>
              <a:gd name="T33" fmla="*/ 676 h 938"/>
              <a:gd name="T34" fmla="*/ 1555 w 1875"/>
              <a:gd name="T35" fmla="*/ 718 h 938"/>
              <a:gd name="T36" fmla="*/ 1490 w 1875"/>
              <a:gd name="T37" fmla="*/ 771 h 938"/>
              <a:gd name="T38" fmla="*/ 1413 w 1875"/>
              <a:gd name="T39" fmla="*/ 839 h 938"/>
              <a:gd name="T40" fmla="*/ 1343 w 1875"/>
              <a:gd name="T41" fmla="*/ 907 h 938"/>
              <a:gd name="T42" fmla="*/ 1281 w 1875"/>
              <a:gd name="T43" fmla="*/ 925 h 938"/>
              <a:gd name="T44" fmla="*/ 1217 w 1875"/>
              <a:gd name="T45" fmla="*/ 893 h 938"/>
              <a:gd name="T46" fmla="*/ 1139 w 1875"/>
              <a:gd name="T47" fmla="*/ 861 h 938"/>
              <a:gd name="T48" fmla="*/ 1067 w 1875"/>
              <a:gd name="T49" fmla="*/ 838 h 938"/>
              <a:gd name="T50" fmla="*/ 985 w 1875"/>
              <a:gd name="T51" fmla="*/ 815 h 938"/>
              <a:gd name="T52" fmla="*/ 901 w 1875"/>
              <a:gd name="T53" fmla="*/ 793 h 938"/>
              <a:gd name="T54" fmla="*/ 820 w 1875"/>
              <a:gd name="T55" fmla="*/ 776 h 938"/>
              <a:gd name="T56" fmla="*/ 743 w 1875"/>
              <a:gd name="T57" fmla="*/ 759 h 938"/>
              <a:gd name="T58" fmla="*/ 638 w 1875"/>
              <a:gd name="T59" fmla="*/ 743 h 938"/>
              <a:gd name="T60" fmla="*/ 1021 w 1875"/>
              <a:gd name="T61" fmla="*/ 618 h 938"/>
              <a:gd name="T62" fmla="*/ 931 w 1875"/>
              <a:gd name="T63" fmla="*/ 500 h 938"/>
              <a:gd name="T64" fmla="*/ 863 w 1875"/>
              <a:gd name="T65" fmla="*/ 432 h 938"/>
              <a:gd name="T66" fmla="*/ 763 w 1875"/>
              <a:gd name="T67" fmla="*/ 340 h 938"/>
              <a:gd name="T68" fmla="*/ 678 w 1875"/>
              <a:gd name="T69" fmla="*/ 268 h 938"/>
              <a:gd name="T70" fmla="*/ 610 w 1875"/>
              <a:gd name="T71" fmla="*/ 214 h 938"/>
              <a:gd name="T72" fmla="*/ 524 w 1875"/>
              <a:gd name="T73" fmla="*/ 161 h 938"/>
              <a:gd name="T74" fmla="*/ 436 w 1875"/>
              <a:gd name="T75" fmla="*/ 116 h 938"/>
              <a:gd name="T76" fmla="*/ 331 w 1875"/>
              <a:gd name="T77" fmla="*/ 79 h 938"/>
              <a:gd name="T78" fmla="*/ 219 w 1875"/>
              <a:gd name="T79" fmla="*/ 51 h 938"/>
              <a:gd name="T80" fmla="*/ 99 w 1875"/>
              <a:gd name="T81" fmla="*/ 27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75" h="938">
                <a:moveTo>
                  <a:pt x="0" y="7"/>
                </a:moveTo>
                <a:lnTo>
                  <a:pt x="102" y="0"/>
                </a:lnTo>
                <a:lnTo>
                  <a:pt x="154" y="0"/>
                </a:lnTo>
                <a:lnTo>
                  <a:pt x="215" y="0"/>
                </a:lnTo>
                <a:lnTo>
                  <a:pt x="273" y="3"/>
                </a:lnTo>
                <a:lnTo>
                  <a:pt x="331" y="7"/>
                </a:lnTo>
                <a:lnTo>
                  <a:pt x="388" y="14"/>
                </a:lnTo>
                <a:lnTo>
                  <a:pt x="440" y="24"/>
                </a:lnTo>
                <a:lnTo>
                  <a:pt x="497" y="34"/>
                </a:lnTo>
                <a:lnTo>
                  <a:pt x="565" y="51"/>
                </a:lnTo>
                <a:lnTo>
                  <a:pt x="627" y="72"/>
                </a:lnTo>
                <a:lnTo>
                  <a:pt x="685" y="89"/>
                </a:lnTo>
                <a:lnTo>
                  <a:pt x="750" y="113"/>
                </a:lnTo>
                <a:lnTo>
                  <a:pt x="811" y="140"/>
                </a:lnTo>
                <a:lnTo>
                  <a:pt x="873" y="168"/>
                </a:lnTo>
                <a:lnTo>
                  <a:pt x="924" y="194"/>
                </a:lnTo>
                <a:lnTo>
                  <a:pt x="982" y="221"/>
                </a:lnTo>
                <a:lnTo>
                  <a:pt x="1031" y="247"/>
                </a:lnTo>
                <a:lnTo>
                  <a:pt x="1086" y="278"/>
                </a:lnTo>
                <a:lnTo>
                  <a:pt x="1141" y="309"/>
                </a:lnTo>
                <a:lnTo>
                  <a:pt x="1196" y="347"/>
                </a:lnTo>
                <a:lnTo>
                  <a:pt x="1243" y="377"/>
                </a:lnTo>
                <a:lnTo>
                  <a:pt x="1295" y="418"/>
                </a:lnTo>
                <a:lnTo>
                  <a:pt x="1343" y="456"/>
                </a:lnTo>
                <a:lnTo>
                  <a:pt x="1387" y="494"/>
                </a:lnTo>
                <a:lnTo>
                  <a:pt x="1424" y="535"/>
                </a:lnTo>
                <a:lnTo>
                  <a:pt x="1454" y="570"/>
                </a:lnTo>
                <a:lnTo>
                  <a:pt x="1478" y="608"/>
                </a:lnTo>
                <a:lnTo>
                  <a:pt x="1875" y="557"/>
                </a:lnTo>
                <a:lnTo>
                  <a:pt x="1819" y="584"/>
                </a:lnTo>
                <a:lnTo>
                  <a:pt x="1754" y="611"/>
                </a:lnTo>
                <a:lnTo>
                  <a:pt x="1703" y="635"/>
                </a:lnTo>
                <a:lnTo>
                  <a:pt x="1664" y="653"/>
                </a:lnTo>
                <a:lnTo>
                  <a:pt x="1622" y="676"/>
                </a:lnTo>
                <a:lnTo>
                  <a:pt x="1588" y="697"/>
                </a:lnTo>
                <a:lnTo>
                  <a:pt x="1555" y="718"/>
                </a:lnTo>
                <a:lnTo>
                  <a:pt x="1522" y="744"/>
                </a:lnTo>
                <a:lnTo>
                  <a:pt x="1490" y="771"/>
                </a:lnTo>
                <a:lnTo>
                  <a:pt x="1451" y="804"/>
                </a:lnTo>
                <a:lnTo>
                  <a:pt x="1413" y="839"/>
                </a:lnTo>
                <a:lnTo>
                  <a:pt x="1380" y="869"/>
                </a:lnTo>
                <a:lnTo>
                  <a:pt x="1343" y="907"/>
                </a:lnTo>
                <a:lnTo>
                  <a:pt x="1312" y="938"/>
                </a:lnTo>
                <a:lnTo>
                  <a:pt x="1281" y="925"/>
                </a:lnTo>
                <a:lnTo>
                  <a:pt x="1250" y="907"/>
                </a:lnTo>
                <a:lnTo>
                  <a:pt x="1217" y="893"/>
                </a:lnTo>
                <a:lnTo>
                  <a:pt x="1178" y="877"/>
                </a:lnTo>
                <a:lnTo>
                  <a:pt x="1139" y="861"/>
                </a:lnTo>
                <a:lnTo>
                  <a:pt x="1102" y="848"/>
                </a:lnTo>
                <a:lnTo>
                  <a:pt x="1067" y="838"/>
                </a:lnTo>
                <a:lnTo>
                  <a:pt x="1027" y="825"/>
                </a:lnTo>
                <a:lnTo>
                  <a:pt x="985" y="815"/>
                </a:lnTo>
                <a:lnTo>
                  <a:pt x="941" y="804"/>
                </a:lnTo>
                <a:lnTo>
                  <a:pt x="901" y="793"/>
                </a:lnTo>
                <a:lnTo>
                  <a:pt x="863" y="783"/>
                </a:lnTo>
                <a:lnTo>
                  <a:pt x="820" y="776"/>
                </a:lnTo>
                <a:lnTo>
                  <a:pt x="781" y="767"/>
                </a:lnTo>
                <a:lnTo>
                  <a:pt x="743" y="759"/>
                </a:lnTo>
                <a:lnTo>
                  <a:pt x="699" y="750"/>
                </a:lnTo>
                <a:lnTo>
                  <a:pt x="638" y="743"/>
                </a:lnTo>
                <a:lnTo>
                  <a:pt x="1048" y="673"/>
                </a:lnTo>
                <a:lnTo>
                  <a:pt x="1021" y="618"/>
                </a:lnTo>
                <a:lnTo>
                  <a:pt x="989" y="577"/>
                </a:lnTo>
                <a:lnTo>
                  <a:pt x="931" y="500"/>
                </a:lnTo>
                <a:lnTo>
                  <a:pt x="897" y="466"/>
                </a:lnTo>
                <a:lnTo>
                  <a:pt x="863" y="432"/>
                </a:lnTo>
                <a:lnTo>
                  <a:pt x="801" y="374"/>
                </a:lnTo>
                <a:lnTo>
                  <a:pt x="763" y="340"/>
                </a:lnTo>
                <a:lnTo>
                  <a:pt x="719" y="299"/>
                </a:lnTo>
                <a:lnTo>
                  <a:pt x="678" y="268"/>
                </a:lnTo>
                <a:lnTo>
                  <a:pt x="644" y="241"/>
                </a:lnTo>
                <a:lnTo>
                  <a:pt x="610" y="214"/>
                </a:lnTo>
                <a:lnTo>
                  <a:pt x="569" y="187"/>
                </a:lnTo>
                <a:lnTo>
                  <a:pt x="524" y="161"/>
                </a:lnTo>
                <a:lnTo>
                  <a:pt x="480" y="140"/>
                </a:lnTo>
                <a:lnTo>
                  <a:pt x="436" y="116"/>
                </a:lnTo>
                <a:lnTo>
                  <a:pt x="382" y="96"/>
                </a:lnTo>
                <a:lnTo>
                  <a:pt x="331" y="79"/>
                </a:lnTo>
                <a:lnTo>
                  <a:pt x="273" y="65"/>
                </a:lnTo>
                <a:lnTo>
                  <a:pt x="219" y="51"/>
                </a:lnTo>
                <a:lnTo>
                  <a:pt x="160" y="38"/>
                </a:lnTo>
                <a:lnTo>
                  <a:pt x="99" y="27"/>
                </a:lnTo>
                <a:lnTo>
                  <a:pt x="0" y="7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</p:spPr>
        <p:txBody>
          <a:bodyPr/>
          <a:lstStyle/>
          <a:p>
            <a:pPr defTabSz="914400">
              <a:defRPr/>
            </a:pPr>
            <a:endParaRPr lang="ko-KR" altLang="en-US" sz="1100" kern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59487D84-3DCF-1036-A8E2-F715767AA0A8}"/>
              </a:ext>
            </a:extLst>
          </p:cNvPr>
          <p:cNvGrpSpPr/>
          <p:nvPr/>
        </p:nvGrpSpPr>
        <p:grpSpPr>
          <a:xfrm>
            <a:off x="11837976" y="1583003"/>
            <a:ext cx="847594" cy="384059"/>
            <a:chOff x="11837976" y="1583003"/>
            <a:chExt cx="847594" cy="384059"/>
          </a:xfrm>
        </p:grpSpPr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1B2C425D-55E6-9023-FAB8-66D6C63118B5}"/>
                </a:ext>
              </a:extLst>
            </p:cNvPr>
            <p:cNvSpPr txBox="1"/>
            <p:nvPr/>
          </p:nvSpPr>
          <p:spPr>
            <a:xfrm>
              <a:off x="12388941" y="1710753"/>
              <a:ext cx="296629" cy="180000"/>
            </a:xfrm>
            <a:prstGeom prst="rect">
              <a:avLst/>
            </a:prstGeom>
            <a:solidFill>
              <a:srgbClr val="ECECEC"/>
            </a:solidFill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 defTabSz="914400">
                <a:defRPr/>
              </a:pPr>
              <a:r>
                <a:rPr lang="en-US" altLang="ko-KR" sz="1000" b="1" kern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28</a:t>
              </a:r>
              <a:r>
                <a:rPr lang="ko-KR" altLang="en-US" sz="1000" b="1" kern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대</a:t>
              </a:r>
            </a:p>
          </p:txBody>
        </p:sp>
        <p:cxnSp>
          <p:nvCxnSpPr>
            <p:cNvPr id="310" name="직선 연결선 309">
              <a:extLst>
                <a:ext uri="{FF2B5EF4-FFF2-40B4-BE49-F238E27FC236}">
                  <a16:creationId xmlns:a16="http://schemas.microsoft.com/office/drawing/2014/main" id="{B38937C3-2D0D-2A4E-9186-13D8B344ECC4}"/>
                </a:ext>
              </a:extLst>
            </p:cNvPr>
            <p:cNvCxnSpPr/>
            <p:nvPr/>
          </p:nvCxnSpPr>
          <p:spPr>
            <a:xfrm>
              <a:off x="11837976" y="1583003"/>
              <a:ext cx="684000" cy="483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2970BA2C-3C0B-C128-4679-6CF3340ED1E7}"/>
                </a:ext>
              </a:extLst>
            </p:cNvPr>
            <p:cNvGrpSpPr/>
            <p:nvPr/>
          </p:nvGrpSpPr>
          <p:grpSpPr>
            <a:xfrm>
              <a:off x="11994933" y="1595550"/>
              <a:ext cx="504000" cy="371512"/>
              <a:chOff x="11994933" y="1595550"/>
              <a:chExt cx="504000" cy="503502"/>
            </a:xfrm>
          </p:grpSpPr>
          <p:cxnSp>
            <p:nvCxnSpPr>
              <p:cNvPr id="311" name="직선 연결선 310">
                <a:extLst>
                  <a:ext uri="{FF2B5EF4-FFF2-40B4-BE49-F238E27FC236}">
                    <a16:creationId xmlns:a16="http://schemas.microsoft.com/office/drawing/2014/main" id="{258A7CC9-25BF-309E-1EAD-75AC4CE1C7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994933" y="2085926"/>
                <a:ext cx="50400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312" name="직선 연결선 311">
                <a:extLst>
                  <a:ext uri="{FF2B5EF4-FFF2-40B4-BE49-F238E27FC236}">
                    <a16:creationId xmlns:a16="http://schemas.microsoft.com/office/drawing/2014/main" id="{C901FE7A-BF95-6AA6-73EF-13141B651EF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350491" y="1595550"/>
                <a:ext cx="4435" cy="503502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stealth" w="med" len="med"/>
                <a:tailEnd type="stealth" w="med" len="med"/>
              </a:ln>
              <a:effectLst/>
            </p:spPr>
          </p:cxnSp>
        </p:grpSp>
      </p:grpSp>
      <p:sp>
        <p:nvSpPr>
          <p:cNvPr id="313" name="말풍선: 모서리가 둥근 사각형 312">
            <a:extLst>
              <a:ext uri="{FF2B5EF4-FFF2-40B4-BE49-F238E27FC236}">
                <a16:creationId xmlns:a16="http://schemas.microsoft.com/office/drawing/2014/main" id="{A4249AA2-E07F-6E03-9DDF-3C79A74A886E}"/>
              </a:ext>
            </a:extLst>
          </p:cNvPr>
          <p:cNvSpPr/>
          <p:nvPr/>
        </p:nvSpPr>
        <p:spPr>
          <a:xfrm>
            <a:off x="11779523" y="2823225"/>
            <a:ext cx="3151076" cy="670922"/>
          </a:xfrm>
          <a:prstGeom prst="wedgeRoundRectCallout">
            <a:avLst>
              <a:gd name="adj1" fmla="val -66960"/>
              <a:gd name="adj2" fmla="val -31041"/>
              <a:gd name="adj3" fmla="val 16667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“Pre-filtering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에 따른 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VRS 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대상 최소화로 검사자 업무가 감소되어 재검 인원 효율이 높아졌습니다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.”</a:t>
            </a:r>
            <a:endParaRPr lang="ko-KR" altLang="en-US" sz="1200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C9DD41A0-C295-DB3B-35E8-FE29F411B89B}"/>
              </a:ext>
            </a:extLst>
          </p:cNvPr>
          <p:cNvSpPr txBox="1"/>
          <p:nvPr/>
        </p:nvSpPr>
        <p:spPr bwMode="auto">
          <a:xfrm>
            <a:off x="11193511" y="2469812"/>
            <a:ext cx="1197900" cy="1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000" tIns="18000" rIns="18000" bIns="18000" rtlCol="0" anchor="t" anchorCtr="0">
            <a:noAutofit/>
          </a:bodyPr>
          <a:lstStyle/>
          <a:p>
            <a:pPr algn="ctr" defTabSz="984250">
              <a:spcBef>
                <a:spcPts val="600"/>
              </a:spcBef>
              <a:spcAft>
                <a:spcPts val="600"/>
              </a:spcAft>
            </a:pPr>
            <a:r>
              <a:rPr lang="en-US" altLang="ko-KR" sz="1200" b="1" spc="-2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75% </a:t>
            </a:r>
            <a:r>
              <a:rPr lang="ko-KR" altLang="en-US" sz="1200" b="1" spc="-2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감소</a:t>
            </a:r>
            <a:endParaRPr lang="ko-KR" altLang="en-US" sz="1200" b="1" spc="-20">
              <a:solidFill>
                <a:srgbClr val="C0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2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0D8ED70F-7007-60E9-4C44-9836F54B9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5571" y="5975390"/>
            <a:ext cx="991890" cy="26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LG디스플레이 - 나무위키">
            <a:extLst>
              <a:ext uri="{FF2B5EF4-FFF2-40B4-BE49-F238E27FC236}">
                <a16:creationId xmlns:a16="http://schemas.microsoft.com/office/drawing/2014/main" id="{356E9386-F0A9-8892-D5CD-036F90A42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520" y="6008641"/>
            <a:ext cx="1102548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재계 확대경] [LG전자] 비상경영체제에서도 전장사업은 재고 쌓기 중 - 딜사이트">
            <a:extLst>
              <a:ext uri="{FF2B5EF4-FFF2-40B4-BE49-F238E27FC236}">
                <a16:creationId xmlns:a16="http://schemas.microsoft.com/office/drawing/2014/main" id="{035E9875-EB68-81C0-45D5-106513B9D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7263" y="6020786"/>
            <a:ext cx="804414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75A1E6DC-3432-46B8-C613-842DF911E0E2}"/>
              </a:ext>
            </a:extLst>
          </p:cNvPr>
          <p:cNvSpPr/>
          <p:nvPr/>
        </p:nvSpPr>
        <p:spPr>
          <a:xfrm>
            <a:off x="579742" y="1195780"/>
            <a:ext cx="4309939" cy="461665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검사 판정 시스템은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ML/DL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기반 이미지 분석을 통해 불량을 자동 식별하고 품질을 정밀하게 판정하는 지능형 비전 검사 서비스임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97A30B3-56EA-58A8-9E2C-625A55F1A542}"/>
              </a:ext>
            </a:extLst>
          </p:cNvPr>
          <p:cNvSpPr/>
          <p:nvPr/>
        </p:nvSpPr>
        <p:spPr>
          <a:xfrm>
            <a:off x="427039" y="1731732"/>
            <a:ext cx="1533456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AS-IS</a:t>
            </a:r>
            <a:endParaRPr lang="ko-KR" altLang="en-US" sz="1200" b="1" u="sng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0AE5707-7971-A20F-5C89-9E82E2F95940}"/>
              </a:ext>
            </a:extLst>
          </p:cNvPr>
          <p:cNvSpPr/>
          <p:nvPr/>
        </p:nvSpPr>
        <p:spPr>
          <a:xfrm>
            <a:off x="2350281" y="1731732"/>
            <a:ext cx="2623737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TO-BE</a:t>
            </a:r>
            <a:endParaRPr lang="ko-KR" altLang="en-US" sz="1200" b="1" u="sng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2C791711-B332-F128-8652-AE6FB2AB7034}"/>
              </a:ext>
            </a:extLst>
          </p:cNvPr>
          <p:cNvGrpSpPr/>
          <p:nvPr/>
        </p:nvGrpSpPr>
        <p:grpSpPr>
          <a:xfrm>
            <a:off x="568095" y="2012763"/>
            <a:ext cx="1260338" cy="1070508"/>
            <a:chOff x="420493" y="1965368"/>
            <a:chExt cx="1260338" cy="1070508"/>
          </a:xfrm>
        </p:grpSpPr>
        <p:pic>
          <p:nvPicPr>
            <p:cNvPr id="17" name="그래픽 16" descr="남자 옆모습 단색으로 채워진">
              <a:extLst>
                <a:ext uri="{FF2B5EF4-FFF2-40B4-BE49-F238E27FC236}">
                  <a16:creationId xmlns:a16="http://schemas.microsoft.com/office/drawing/2014/main" id="{CE400604-06E6-ABA9-587C-79B021E0C6D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0493" y="2468105"/>
              <a:ext cx="567771" cy="567771"/>
            </a:xfrm>
            <a:prstGeom prst="rect">
              <a:avLst/>
            </a:prstGeom>
          </p:spPr>
        </p:pic>
        <p:sp>
          <p:nvSpPr>
            <p:cNvPr id="19" name="말풍선: 모서리가 둥근 사각형 18">
              <a:extLst>
                <a:ext uri="{FF2B5EF4-FFF2-40B4-BE49-F238E27FC236}">
                  <a16:creationId xmlns:a16="http://schemas.microsoft.com/office/drawing/2014/main" id="{CE81C028-72F8-88EA-15B7-721649DE4DC2}"/>
                </a:ext>
              </a:extLst>
            </p:cNvPr>
            <p:cNvSpPr/>
            <p:nvPr/>
          </p:nvSpPr>
          <p:spPr>
            <a:xfrm>
              <a:off x="535779" y="1965368"/>
              <a:ext cx="1078114" cy="381092"/>
            </a:xfrm>
            <a:prstGeom prst="wedgeRoundRectCallout">
              <a:avLst>
                <a:gd name="adj1" fmla="val -30914"/>
                <a:gd name="adj2" fmla="val 73923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암점</a:t>
              </a:r>
              <a:r>
                <a:rPr lang="ko-KR" altLang="en-US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0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리페어</a:t>
              </a:r>
              <a:r>
                <a:rPr lang="en-US" altLang="ko-KR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? </a:t>
              </a:r>
              <a:r>
                <a:rPr lang="ko-KR" altLang="en-US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양품 </a:t>
              </a:r>
              <a:r>
                <a:rPr lang="ko-KR" altLang="en-US" sz="10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리페어</a:t>
              </a:r>
              <a:r>
                <a:rPr lang="en-US" altLang="ko-KR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?</a:t>
              </a:r>
              <a:endParaRPr lang="ko-KR" altLang="en-US" sz="10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F1270099-6F65-AC03-85D2-B638368CD5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t="15211" r="70330" b="5867"/>
            <a:stretch/>
          </p:blipFill>
          <p:spPr>
            <a:xfrm>
              <a:off x="1126613" y="2411792"/>
              <a:ext cx="554218" cy="551241"/>
            </a:xfrm>
            <a:prstGeom prst="rect">
              <a:avLst/>
            </a:prstGeom>
          </p:spPr>
        </p:pic>
      </p:grpSp>
      <p:pic>
        <p:nvPicPr>
          <p:cNvPr id="23" name="그림 22">
            <a:extLst>
              <a:ext uri="{FF2B5EF4-FFF2-40B4-BE49-F238E27FC236}">
                <a16:creationId xmlns:a16="http://schemas.microsoft.com/office/drawing/2014/main" id="{D29E7E98-A719-8A68-5618-FE0F28C9DE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50281" y="2244919"/>
            <a:ext cx="2539400" cy="743865"/>
          </a:xfrm>
          <a:prstGeom prst="rect">
            <a:avLst/>
          </a:prstGeom>
        </p:spPr>
      </p:pic>
      <p:sp>
        <p:nvSpPr>
          <p:cNvPr id="24" name="AutoShape 5">
            <a:extLst>
              <a:ext uri="{FF2B5EF4-FFF2-40B4-BE49-F238E27FC236}">
                <a16:creationId xmlns:a16="http://schemas.microsoft.com/office/drawing/2014/main" id="{1058C85C-634D-840B-1721-7E63862C3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824" y="3275809"/>
            <a:ext cx="2463584" cy="257369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72000" tIns="36000" rIns="72000" bIns="36000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생산 원가 절감</a:t>
            </a:r>
            <a:endParaRPr kumimoji="1" lang="en-US" altLang="ko-KR" sz="1200" b="1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DF2DF8A-026F-8A96-97BF-EFB1DA4AFB2D}"/>
              </a:ext>
            </a:extLst>
          </p:cNvPr>
          <p:cNvSpPr/>
          <p:nvPr/>
        </p:nvSpPr>
        <p:spPr bwMode="auto">
          <a:xfrm>
            <a:off x="711567" y="3334207"/>
            <a:ext cx="212354" cy="1800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1</a:t>
            </a:r>
            <a:endParaRPr kumimoji="1" lang="ko-KR" altLang="en-US" sz="1200" b="1" kern="0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26" name="AutoShape 5">
            <a:extLst>
              <a:ext uri="{FF2B5EF4-FFF2-40B4-BE49-F238E27FC236}">
                <a16:creationId xmlns:a16="http://schemas.microsoft.com/office/drawing/2014/main" id="{772AAA40-EC02-E28C-50F1-E25F021D0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8647" y="3275809"/>
            <a:ext cx="2807999" cy="580534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검사</a:t>
            </a:r>
            <a:r>
              <a:rPr kumimoji="1" lang="en-US" altLang="ko-KR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장비 관리 일원화</a:t>
            </a:r>
            <a:endParaRPr kumimoji="1" lang="en-US" altLang="ko-KR" sz="1100" kern="0"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높은 정확도의 불량 검출 </a:t>
            </a:r>
            <a:endParaRPr kumimoji="1" lang="en-US" altLang="ko-KR" sz="1100" kern="0"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동일 프로세스 타 검사 공정 확산 가능</a:t>
            </a:r>
            <a:endParaRPr kumimoji="1" lang="en-US" altLang="ko-KR" sz="1100" kern="0"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27" name="AutoShape 5">
            <a:extLst>
              <a:ext uri="{FF2B5EF4-FFF2-40B4-BE49-F238E27FC236}">
                <a16:creationId xmlns:a16="http://schemas.microsoft.com/office/drawing/2014/main" id="{6EC74F8A-BC88-2C7B-38B0-989B35791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989" y="3885663"/>
            <a:ext cx="2088232" cy="257369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72000" tIns="36000" rIns="72000" bIns="36000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생산</a:t>
            </a:r>
            <a:r>
              <a: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/</a:t>
            </a:r>
            <a:r>
              <a:rPr kumimoji="1" lang="ko-KR" altLang="en-US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품질 </a:t>
            </a:r>
            <a:r>
              <a: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loss</a:t>
            </a:r>
            <a:r>
              <a:rPr kumimoji="1" lang="ko-KR" altLang="en-US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최소화</a:t>
            </a:r>
            <a:endParaRPr kumimoji="1" lang="en-US" altLang="ko-KR" sz="1200" b="1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21089B54-3565-B9D8-932A-BF54F51C4592}"/>
              </a:ext>
            </a:extLst>
          </p:cNvPr>
          <p:cNvSpPr/>
          <p:nvPr/>
        </p:nvSpPr>
        <p:spPr bwMode="auto">
          <a:xfrm>
            <a:off x="711567" y="3931336"/>
            <a:ext cx="180000" cy="1800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2</a:t>
            </a:r>
            <a:endParaRPr kumimoji="1" lang="ko-KR" altLang="en-US" sz="1200" b="1" kern="0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29" name="AutoShape 5">
            <a:extLst>
              <a:ext uri="{FF2B5EF4-FFF2-40B4-BE49-F238E27FC236}">
                <a16:creationId xmlns:a16="http://schemas.microsoft.com/office/drawing/2014/main" id="{1FA4F169-55D7-328B-4AE0-D00D370059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8646" y="3885662"/>
            <a:ext cx="2819354" cy="580534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검사자 판단 오류 방지</a:t>
            </a:r>
            <a:endParaRPr kumimoji="1" lang="en-US" altLang="ko-KR" sz="1100" kern="0"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높은 검사 정확도</a:t>
            </a:r>
            <a:endParaRPr kumimoji="1" lang="en-US" altLang="ko-KR" sz="1100" kern="0"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불량 유형에 따른 판정효율</a:t>
            </a:r>
            <a:r>
              <a:rPr kumimoji="1" lang="en-US" altLang="ko-KR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UP</a:t>
            </a:r>
          </a:p>
        </p:txBody>
      </p:sp>
      <p:sp>
        <p:nvSpPr>
          <p:cNvPr id="30" name="AutoShape 5">
            <a:extLst>
              <a:ext uri="{FF2B5EF4-FFF2-40B4-BE49-F238E27FC236}">
                <a16:creationId xmlns:a16="http://schemas.microsoft.com/office/drawing/2014/main" id="{2417B141-21E1-10C9-0D6F-45B146937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854" y="4507069"/>
            <a:ext cx="2216644" cy="257369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72000" tIns="36000" rIns="72000" bIns="36000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b="1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생인화</a:t>
            </a:r>
            <a:endParaRPr kumimoji="1" lang="en-US" altLang="ko-KR" sz="1200" b="1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9E7E1C51-186A-B4DE-4F54-633D123FBB70}"/>
              </a:ext>
            </a:extLst>
          </p:cNvPr>
          <p:cNvSpPr/>
          <p:nvPr/>
        </p:nvSpPr>
        <p:spPr bwMode="auto">
          <a:xfrm>
            <a:off x="711568" y="4552742"/>
            <a:ext cx="191069" cy="1800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3</a:t>
            </a:r>
            <a:endParaRPr kumimoji="1" lang="ko-KR" altLang="en-US" sz="1200" b="1" kern="0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32" name="AutoShape 5">
            <a:extLst>
              <a:ext uri="{FF2B5EF4-FFF2-40B4-BE49-F238E27FC236}">
                <a16:creationId xmlns:a16="http://schemas.microsoft.com/office/drawing/2014/main" id="{5BDB9744-0285-26E7-8572-50545792E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8646" y="4507068"/>
            <a:ext cx="2820966" cy="41125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검사자 판정 불필요 불량 제거</a:t>
            </a:r>
            <a:endParaRPr kumimoji="1" lang="en-US" altLang="ko-KR" sz="1100" kern="0"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작업효율 향상</a:t>
            </a:r>
            <a:endParaRPr kumimoji="1" lang="en-US" altLang="ko-KR" sz="1100" kern="0"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id="{81D557B0-D8E3-51B9-B20D-B535DDB208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48079" y="1190805"/>
            <a:ext cx="4238741" cy="2920532"/>
          </a:xfrm>
          <a:prstGeom prst="rect">
            <a:avLst/>
          </a:prstGeom>
        </p:spPr>
      </p:pic>
      <p:grpSp>
        <p:nvGrpSpPr>
          <p:cNvPr id="70" name="그룹 69">
            <a:extLst>
              <a:ext uri="{FF2B5EF4-FFF2-40B4-BE49-F238E27FC236}">
                <a16:creationId xmlns:a16="http://schemas.microsoft.com/office/drawing/2014/main" id="{F933FF84-C7DC-1116-9736-45B9212A70AC}"/>
              </a:ext>
            </a:extLst>
          </p:cNvPr>
          <p:cNvGrpSpPr/>
          <p:nvPr/>
        </p:nvGrpSpPr>
        <p:grpSpPr>
          <a:xfrm>
            <a:off x="11792461" y="3579505"/>
            <a:ext cx="1876722" cy="1240977"/>
            <a:chOff x="10930146" y="3529913"/>
            <a:chExt cx="1876722" cy="1240977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46EBCBF2-A9BD-ABFD-1174-67303EF28505}"/>
                </a:ext>
              </a:extLst>
            </p:cNvPr>
            <p:cNvGrpSpPr/>
            <p:nvPr/>
          </p:nvGrpSpPr>
          <p:grpSpPr>
            <a:xfrm>
              <a:off x="10930146" y="3529913"/>
              <a:ext cx="1724631" cy="1240977"/>
              <a:chOff x="10523790" y="2972451"/>
              <a:chExt cx="1724631" cy="1240977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B25804A-A97D-6287-7D7A-A79D7D907E4F}"/>
                  </a:ext>
                </a:extLst>
              </p:cNvPr>
              <p:cNvSpPr txBox="1"/>
              <p:nvPr/>
            </p:nvSpPr>
            <p:spPr bwMode="auto">
              <a:xfrm>
                <a:off x="10709922" y="2972451"/>
                <a:ext cx="1352367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ctr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[</a:t>
                </a:r>
                <a:r>
                  <a:rPr lang="ko-KR" altLang="en-US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자동 </a:t>
                </a:r>
                <a:r>
                  <a:rPr lang="ko-KR" altLang="en-US" sz="1100" b="1" spc="-20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판정율</a:t>
                </a: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]</a:t>
                </a:r>
                <a:endPara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037DEDDD-BF5D-A9D3-2FB2-6DD1594C2E80}"/>
                  </a:ext>
                </a:extLst>
              </p:cNvPr>
              <p:cNvCxnSpPr/>
              <p:nvPr/>
            </p:nvCxnSpPr>
            <p:spPr>
              <a:xfrm>
                <a:off x="10811790" y="3223093"/>
                <a:ext cx="0" cy="82941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</a:ln>
              <a:effectLst/>
            </p:spPr>
          </p:cxnSp>
          <p:cxnSp>
            <p:nvCxnSpPr>
              <p:cNvPr id="56" name="직선 연결선 55">
                <a:extLst>
                  <a:ext uri="{FF2B5EF4-FFF2-40B4-BE49-F238E27FC236}">
                    <a16:creationId xmlns:a16="http://schemas.microsoft.com/office/drawing/2014/main" id="{5CD86B26-487A-DD64-D00C-2F6A24F6E0A5}"/>
                  </a:ext>
                </a:extLst>
              </p:cNvPr>
              <p:cNvCxnSpPr/>
              <p:nvPr/>
            </p:nvCxnSpPr>
            <p:spPr>
              <a:xfrm>
                <a:off x="10663778" y="3997428"/>
                <a:ext cx="1584643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57" name="Rectangle 23">
                <a:extLst>
                  <a:ext uri="{FF2B5EF4-FFF2-40B4-BE49-F238E27FC236}">
                    <a16:creationId xmlns:a16="http://schemas.microsoft.com/office/drawing/2014/main" id="{776ABF60-3182-0A58-F70D-EADE8EF2E2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64790" y="3694393"/>
                <a:ext cx="234000" cy="303035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n-US" altLang="ko-KR" sz="900" kern="0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20%</a:t>
                </a:r>
                <a:br>
                  <a:rPr lang="en-US" altLang="ko-KR" sz="900" kern="0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</a:br>
                <a:r>
                  <a:rPr lang="ko-KR" altLang="en-US" sz="900" kern="0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미만</a:t>
                </a:r>
                <a:endParaRPr lang="en-US" altLang="ko-KR" sz="900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58" name="Rectangle 234">
                <a:extLst>
                  <a:ext uri="{FF2B5EF4-FFF2-40B4-BE49-F238E27FC236}">
                    <a16:creationId xmlns:a16="http://schemas.microsoft.com/office/drawing/2014/main" id="{45D6F7A9-3BA0-F6C9-BEB4-869D31793E6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811790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개선 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59" name="Rectangle 234">
                <a:extLst>
                  <a:ext uri="{FF2B5EF4-FFF2-40B4-BE49-F238E27FC236}">
                    <a16:creationId xmlns:a16="http://schemas.microsoft.com/office/drawing/2014/main" id="{D88DC5CA-6A3D-7DEC-0029-817CEF3764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1403114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개선 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60" name="Rectangle 234">
                <a:extLst>
                  <a:ext uri="{FF2B5EF4-FFF2-40B4-BE49-F238E27FC236}">
                    <a16:creationId xmlns:a16="http://schemas.microsoft.com/office/drawing/2014/main" id="{8946BB13-8C60-A757-4BE4-440AFD4BC274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523790" y="3245319"/>
                <a:ext cx="288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Day</a:t>
                </a:r>
              </a:p>
            </p:txBody>
          </p:sp>
          <p:sp>
            <p:nvSpPr>
              <p:cNvPr id="62" name="Rectangle 23">
                <a:extLst>
                  <a:ext uri="{FF2B5EF4-FFF2-40B4-BE49-F238E27FC236}">
                    <a16:creationId xmlns:a16="http://schemas.microsoft.com/office/drawing/2014/main" id="{C1314840-FFBF-00AA-A6E6-A7281BFFDC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48843" y="3332537"/>
                <a:ext cx="234000" cy="66489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n-US" altLang="ko-KR" sz="900" kern="0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85%</a:t>
                </a:r>
              </a:p>
              <a:p>
                <a:pPr algn="ctr" defTabSz="914400">
                  <a:defRPr/>
                </a:pPr>
                <a:r>
                  <a:rPr lang="ko-KR" altLang="en-US" sz="900" kern="0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이상</a:t>
                </a:r>
                <a:endParaRPr lang="en-US" altLang="ko-KR" sz="900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sp>
          <p:nvSpPr>
            <p:cNvPr id="61" name="Freeform 228">
              <a:extLst>
                <a:ext uri="{FF2B5EF4-FFF2-40B4-BE49-F238E27FC236}">
                  <a16:creationId xmlns:a16="http://schemas.microsoft.com/office/drawing/2014/main" id="{B3449217-8853-34A4-BEF5-2C0D90FA3A09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1377747" y="3824410"/>
              <a:ext cx="648000" cy="404633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defTabSz="914400">
                <a:defRPr/>
              </a:pPr>
              <a:endParaRPr lang="ko-KR" altLang="en-US" sz="110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2885ED85-B429-54BC-03BA-A16DFE1E7E97}"/>
                </a:ext>
              </a:extLst>
            </p:cNvPr>
            <p:cNvGrpSpPr/>
            <p:nvPr/>
          </p:nvGrpSpPr>
          <p:grpSpPr>
            <a:xfrm>
              <a:off x="11959274" y="3901262"/>
              <a:ext cx="847594" cy="384059"/>
              <a:chOff x="11837976" y="1583003"/>
              <a:chExt cx="847594" cy="384059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DDA62EE-6717-D520-E1AC-0122B635DB3E}"/>
                  </a:ext>
                </a:extLst>
              </p:cNvPr>
              <p:cNvSpPr txBox="1"/>
              <p:nvPr/>
            </p:nvSpPr>
            <p:spPr>
              <a:xfrm>
                <a:off x="12388941" y="1685353"/>
                <a:ext cx="296629" cy="180000"/>
              </a:xfrm>
              <a:prstGeom prst="rect">
                <a:avLst/>
              </a:prstGeom>
              <a:solidFill>
                <a:srgbClr val="ECECEC"/>
              </a:solidFill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 defTabSz="914400">
                  <a:defRPr/>
                </a:pPr>
                <a:r>
                  <a:rPr lang="en-US" altLang="ko-KR" sz="1000" b="1" kern="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4</a:t>
                </a:r>
                <a:r>
                  <a:rPr lang="ko-KR" altLang="en-US" sz="1000" b="1" kern="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배</a:t>
                </a:r>
              </a:p>
            </p:txBody>
          </p:sp>
          <p:cxnSp>
            <p:nvCxnSpPr>
              <p:cNvPr id="66" name="직선 연결선 65">
                <a:extLst>
                  <a:ext uri="{FF2B5EF4-FFF2-40B4-BE49-F238E27FC236}">
                    <a16:creationId xmlns:a16="http://schemas.microsoft.com/office/drawing/2014/main" id="{A04427A3-A442-8321-F9C5-D9208E9FD817}"/>
                  </a:ext>
                </a:extLst>
              </p:cNvPr>
              <p:cNvCxnSpPr/>
              <p:nvPr/>
            </p:nvCxnSpPr>
            <p:spPr>
              <a:xfrm>
                <a:off x="11837976" y="1583003"/>
                <a:ext cx="684000" cy="483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80301560-E8A5-FC75-1129-AE84A6FC8398}"/>
                  </a:ext>
                </a:extLst>
              </p:cNvPr>
              <p:cNvGrpSpPr/>
              <p:nvPr/>
            </p:nvGrpSpPr>
            <p:grpSpPr>
              <a:xfrm>
                <a:off x="11994933" y="1595550"/>
                <a:ext cx="504000" cy="371512"/>
                <a:chOff x="11994933" y="1595550"/>
                <a:chExt cx="504000" cy="503502"/>
              </a:xfrm>
            </p:grpSpPr>
            <p:cxnSp>
              <p:nvCxnSpPr>
                <p:cNvPr id="68" name="직선 연결선 67">
                  <a:extLst>
                    <a:ext uri="{FF2B5EF4-FFF2-40B4-BE49-F238E27FC236}">
                      <a16:creationId xmlns:a16="http://schemas.microsoft.com/office/drawing/2014/main" id="{47CF046A-97DD-F3AA-E285-4179C1DFC8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994933" y="2085926"/>
                  <a:ext cx="504000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C00000"/>
                  </a:solidFill>
                  <a:prstDash val="solid"/>
                </a:ln>
                <a:effectLst/>
              </p:spPr>
            </p:cxnSp>
            <p:cxnSp>
              <p:nvCxnSpPr>
                <p:cNvPr id="69" name="직선 연결선 68">
                  <a:extLst>
                    <a:ext uri="{FF2B5EF4-FFF2-40B4-BE49-F238E27FC236}">
                      <a16:creationId xmlns:a16="http://schemas.microsoft.com/office/drawing/2014/main" id="{2C1D92DA-1118-FECE-7DD9-7ED2931ACA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350491" y="1595550"/>
                  <a:ext cx="4435" cy="50350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C00000"/>
                  </a:solidFill>
                  <a:prstDash val="solid"/>
                  <a:headEnd type="stealth" w="med" len="med"/>
                  <a:tailEnd type="stealth" w="med" len="med"/>
                </a:ln>
                <a:effectLst/>
              </p:spPr>
            </p:cxnSp>
          </p:grpSp>
        </p:grpSp>
      </p:grp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A73D5B72-DB49-CC2B-A58A-6FF429205DF3}"/>
              </a:ext>
            </a:extLst>
          </p:cNvPr>
          <p:cNvSpPr/>
          <p:nvPr/>
        </p:nvSpPr>
        <p:spPr>
          <a:xfrm>
            <a:off x="1008322" y="657166"/>
            <a:ext cx="952174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Auto Defect Judge </a:t>
            </a:r>
            <a:endParaRPr kumimoji="0" lang="en-US" altLang="ko-KR" sz="900" b="0" i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448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380</Words>
  <Application>Microsoft Office PowerPoint</Application>
  <PresentationFormat>사용자 지정</PresentationFormat>
  <Paragraphs>69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