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99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9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14386-CD6A-A1F8-7396-70ECFCC09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EBE8095-69D7-C115-1A1C-189C6DA54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6F6964F-098C-0BDD-B0DB-BD464DCA4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2071DC-4C7B-9CBD-4F4F-7C15CFAD8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47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E2DEB-F9A3-4523-4FF6-6AF908F8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7C7ACCD-FE3D-2C4E-60CA-2D5CC4C29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2-7)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4MCC – “4M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관리를 통해 양산 품질 향상시키기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66AD98F-140C-B4F0-5003-08BA044343D0}"/>
              </a:ext>
            </a:extLst>
          </p:cNvPr>
          <p:cNvSpPr/>
          <p:nvPr/>
        </p:nvSpPr>
        <p:spPr>
          <a:xfrm>
            <a:off x="430385" y="801688"/>
            <a:ext cx="4536512" cy="649934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D067EA-986A-5B17-682B-0B662129F961}"/>
              </a:ext>
            </a:extLst>
          </p:cNvPr>
          <p:cNvSpPr/>
          <p:nvPr/>
        </p:nvSpPr>
        <p:spPr>
          <a:xfrm>
            <a:off x="5472747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BAFDE61-7ACE-0152-3683-EF72A73447FE}"/>
              </a:ext>
            </a:extLst>
          </p:cNvPr>
          <p:cNvGrpSpPr/>
          <p:nvPr/>
        </p:nvGrpSpPr>
        <p:grpSpPr>
          <a:xfrm>
            <a:off x="427038" y="801689"/>
            <a:ext cx="4536512" cy="339239"/>
            <a:chOff x="344488" y="620713"/>
            <a:chExt cx="4536512" cy="33923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24E07C4B-1781-8082-DBFA-2FDD77210F7D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Q1. Why 4MCC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/>
                <a:ea typeface="LG스마트체 Regular"/>
                <a:cs typeface="Arial" panose="020B0604020202020204" pitchFamily="34" charset="0"/>
              </a:endParaRP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A5E4FB46-DBBB-15E4-04A0-177443790F3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F8D76EB-9660-2581-AA91-9BEFA6B966D2}"/>
              </a:ext>
            </a:extLst>
          </p:cNvPr>
          <p:cNvGrpSpPr/>
          <p:nvPr/>
        </p:nvGrpSpPr>
        <p:grpSpPr>
          <a:xfrm>
            <a:off x="5472747" y="801689"/>
            <a:ext cx="4536512" cy="339047"/>
            <a:chOff x="5024437" y="494579"/>
            <a:chExt cx="4536512" cy="33904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BE9877A-4E61-F66B-0193-6066EC231DDE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Q2. 4MCC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67CC00B-8657-47B8-197F-331DF07F109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9A3DC7B-1B7A-3FB0-68FC-AAEA5D0B2956}"/>
              </a:ext>
            </a:extLst>
          </p:cNvPr>
          <p:cNvSpPr/>
          <p:nvPr/>
        </p:nvSpPr>
        <p:spPr>
          <a:xfrm>
            <a:off x="5633802" y="3790063"/>
            <a:ext cx="4376020" cy="158504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/>
                <a:ea typeface="LG스마트체 Regular"/>
              </a:rPr>
              <a:t>양산 중 발생하는 </a:t>
            </a:r>
            <a:r>
              <a:rPr lang="en-US" altLang="ko-KR" sz="1200">
                <a:solidFill>
                  <a:prstClr val="black"/>
                </a:solidFill>
                <a:latin typeface="Arial Narrow"/>
                <a:ea typeface="LG스마트체 Regular"/>
              </a:rPr>
              <a:t>4M </a:t>
            </a:r>
            <a:r>
              <a:rPr lang="ko-KR" altLang="en-US" sz="1200">
                <a:solidFill>
                  <a:prstClr val="black"/>
                </a:solidFill>
                <a:latin typeface="Arial Narrow"/>
                <a:ea typeface="LG스마트체 Regular"/>
              </a:rPr>
              <a:t>변경사항에 대하여</a:t>
            </a:r>
            <a:r>
              <a:rPr lang="en-US" altLang="ko-KR" sz="1200">
                <a:solidFill>
                  <a:prstClr val="black"/>
                </a:solidFill>
                <a:latin typeface="Arial Narrow"/>
                <a:ea typeface="LG스마트체 Regular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/>
                <a:ea typeface="LG스마트체 Regular"/>
              </a:rPr>
              <a:t>생산에 적용되기 이전</a:t>
            </a:r>
            <a:b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유관 조직을 통해 사전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Risk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변경 사항에 대해 검토되고</a:t>
            </a:r>
            <a:b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sz="1100">
                <a:solidFill>
                  <a:prstClr val="black"/>
                </a:solidFill>
                <a:latin typeface="Arial Narrow"/>
                <a:ea typeface="LG스마트체 Regular"/>
                <a:cs typeface="Arial"/>
              </a:rPr>
              <a:t>결재권자의 승인 후 적용</a:t>
            </a:r>
            <a:endParaRPr lang="en-US" altLang="ko-KR" sz="1200">
              <a:solidFill>
                <a:prstClr val="black"/>
              </a:solidFill>
              <a:latin typeface="Arial Narrow"/>
              <a:ea typeface="LG스마트체 Regular"/>
              <a:cs typeface="Arial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시스템의 모든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4M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관련 변경사항은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4MCC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 등록되어 관리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NC(Normal Change)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EC(Engineer Change)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항목을 구분 관리하여 간소화 된 프로세스 제공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검증 단계 프로세스를 제공하고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담당 영역을 구분 관리함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C8ED087-3E5E-BCD7-23CD-99DD500C7E92}"/>
              </a:ext>
            </a:extLst>
          </p:cNvPr>
          <p:cNvGrpSpPr/>
          <p:nvPr/>
        </p:nvGrpSpPr>
        <p:grpSpPr>
          <a:xfrm>
            <a:off x="453312" y="6345537"/>
            <a:ext cx="4519457" cy="634081"/>
            <a:chOff x="365888" y="5878870"/>
            <a:chExt cx="4519457" cy="634081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4A5CD1E-C706-A4EA-3E39-5EFFA106FC4A}"/>
                </a:ext>
              </a:extLst>
            </p:cNvPr>
            <p:cNvSpPr/>
            <p:nvPr/>
          </p:nvSpPr>
          <p:spPr>
            <a:xfrm>
              <a:off x="365888" y="5989731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주요 요소의 변경관리가 통제 하에 이루어지고</a:t>
              </a:r>
              <a:b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안정적인 제품 생산을 위한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4M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변경관리가 필요</a:t>
              </a:r>
              <a:endParaRPr lang="en-US" altLang="ko-KR" sz="1600" b="1" i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6F7894A9-B28A-B0B0-F7B7-279523DD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1215E052-C311-3F7E-1BCA-73FF9DDCA383}"/>
              </a:ext>
            </a:extLst>
          </p:cNvPr>
          <p:cNvGrpSpPr/>
          <p:nvPr/>
        </p:nvGrpSpPr>
        <p:grpSpPr>
          <a:xfrm>
            <a:off x="5490083" y="6350279"/>
            <a:ext cx="4519457" cy="426258"/>
            <a:chOff x="5024437" y="6846564"/>
            <a:chExt cx="4519457" cy="426258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00F946B-F0F9-F3E4-448A-8CDC91095D95}"/>
                </a:ext>
              </a:extLst>
            </p:cNvPr>
            <p:cNvSpPr/>
            <p:nvPr/>
          </p:nvSpPr>
          <p:spPr>
            <a:xfrm>
              <a:off x="5024437" y="69650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4M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관리항목은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4MCC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프로세스 하에 검증 및 적용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Freeform 75">
              <a:extLst>
                <a:ext uri="{FF2B5EF4-FFF2-40B4-BE49-F238E27FC236}">
                  <a16:creationId xmlns:a16="http://schemas.microsoft.com/office/drawing/2014/main" id="{B9126472-2091-DA83-8629-5F2095F4D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6" name="타원 25">
            <a:extLst>
              <a:ext uri="{FF2B5EF4-FFF2-40B4-BE49-F238E27FC236}">
                <a16:creationId xmlns:a16="http://schemas.microsoft.com/office/drawing/2014/main" id="{21F00AEC-AA7D-F2EF-A297-F34C37EBC054}"/>
              </a:ext>
            </a:extLst>
          </p:cNvPr>
          <p:cNvSpPr>
            <a:spLocks noChangeAspect="1"/>
          </p:cNvSpPr>
          <p:nvPr/>
        </p:nvSpPr>
        <p:spPr>
          <a:xfrm>
            <a:off x="6210445" y="5446012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249A2EC-63CC-BA5B-027E-949DEABB0353}"/>
              </a:ext>
            </a:extLst>
          </p:cNvPr>
          <p:cNvSpPr/>
          <p:nvPr/>
        </p:nvSpPr>
        <p:spPr>
          <a:xfrm>
            <a:off x="6522032" y="5462121"/>
            <a:ext cx="239336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시스템과 </a:t>
            </a:r>
            <a:r>
              <a:rPr lang="ko-KR" alt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비연계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독립적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4MCC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257F285A-B449-5C96-A9EA-86C6CD9820B7}"/>
              </a:ext>
            </a:extLst>
          </p:cNvPr>
          <p:cNvSpPr>
            <a:spLocks noChangeAspect="1"/>
          </p:cNvSpPr>
          <p:nvPr/>
        </p:nvSpPr>
        <p:spPr>
          <a:xfrm>
            <a:off x="6210445" y="5703184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0E58C03-B729-66F5-19A2-C863DDF36A89}"/>
              </a:ext>
            </a:extLst>
          </p:cNvPr>
          <p:cNvSpPr/>
          <p:nvPr/>
        </p:nvSpPr>
        <p:spPr>
          <a:xfrm>
            <a:off x="6522032" y="5719293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시스템과 연계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4MCC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66FB6747-3695-6132-266E-CF7EABD23DFA}"/>
              </a:ext>
            </a:extLst>
          </p:cNvPr>
          <p:cNvSpPr>
            <a:spLocks noChangeAspect="1"/>
          </p:cNvSpPr>
          <p:nvPr/>
        </p:nvSpPr>
        <p:spPr>
          <a:xfrm>
            <a:off x="6210445" y="5978797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9AA1FE8-6324-BDAF-7534-25DE98BD632D}"/>
              </a:ext>
            </a:extLst>
          </p:cNvPr>
          <p:cNvSpPr/>
          <p:nvPr/>
        </p:nvSpPr>
        <p:spPr>
          <a:xfrm>
            <a:off x="6522032" y="5997215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시스템을 통제하는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(Interlock)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수준의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4MCC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D3692F6-22BB-BE12-1371-1981FA8965F3}"/>
              </a:ext>
            </a:extLst>
          </p:cNvPr>
          <p:cNvSpPr>
            <a:spLocks noChangeAspect="1"/>
          </p:cNvSpPr>
          <p:nvPr/>
        </p:nvSpPr>
        <p:spPr>
          <a:xfrm rot="16200000">
            <a:off x="5596991" y="5682934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DA11E0B1-9317-ADE0-39AD-8E6BA8755A13}"/>
              </a:ext>
            </a:extLst>
          </p:cNvPr>
          <p:cNvGrpSpPr/>
          <p:nvPr/>
        </p:nvGrpSpPr>
        <p:grpSpPr>
          <a:xfrm>
            <a:off x="402512" y="3915026"/>
            <a:ext cx="4465734" cy="1766005"/>
            <a:chOff x="281549" y="2990085"/>
            <a:chExt cx="4510159" cy="1766005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DE7F439E-CEEF-FAF2-40D4-E28763548BE2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36" name="그래픽 7213" descr="남자 옆모습 단색으로 채워진">
                <a:extLst>
                  <a:ext uri="{FF2B5EF4-FFF2-40B4-BE49-F238E27FC236}">
                    <a16:creationId xmlns:a16="http://schemas.microsoft.com/office/drawing/2014/main" id="{1D6514C5-342F-446A-08F7-0AF21EFF80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7" name="그래픽 721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E70C66A-FB75-2C48-4E1E-3D7084DD9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35" name="말풍선: 모서리가 둥근 사각형 34">
              <a:extLst>
                <a:ext uri="{FF2B5EF4-FFF2-40B4-BE49-F238E27FC236}">
                  <a16:creationId xmlns:a16="http://schemas.microsoft.com/office/drawing/2014/main" id="{7ED0D458-592D-4857-9A2F-0240C4B074F6}"/>
                </a:ext>
              </a:extLst>
            </p:cNvPr>
            <p:cNvSpPr/>
            <p:nvPr/>
          </p:nvSpPr>
          <p:spPr>
            <a:xfrm>
              <a:off x="1069991" y="2990085"/>
              <a:ext cx="3721717" cy="176600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누가 자꾸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임의로 </a:t>
              </a:r>
              <a:r>
                <a:rPr lang="en-US" altLang="ko-KR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4M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을 변경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하는 거지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? 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잘못된 변경으로 이번 달 불량 사고가 또 </a:t>
              </a:r>
              <a:r>
                <a:rPr lang="ko-KR" altLang="en-US" sz="1200" i="1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예전에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LED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사업부도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경쟁사보다 </a:t>
              </a:r>
              <a:r>
                <a:rPr lang="ko-KR" altLang="en-US" sz="1200" i="1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수율이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낮아 가격 경쟁력 때문에 적자만 발생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하고 결국 사업을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접었잖아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고객이 수율 목표치를 달성하지 못하면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물량을 줄이겠다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경고했어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주요 변경점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대해서는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관리가 필요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할 거 같아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8" name="Rectangle 10">
            <a:extLst>
              <a:ext uri="{FF2B5EF4-FFF2-40B4-BE49-F238E27FC236}">
                <a16:creationId xmlns:a16="http://schemas.microsoft.com/office/drawing/2014/main" id="{D8DD88CC-EEAB-FAD9-E13F-9C1E02ABC7D9}"/>
              </a:ext>
            </a:extLst>
          </p:cNvPr>
          <p:cNvSpPr/>
          <p:nvPr/>
        </p:nvSpPr>
        <p:spPr>
          <a:xfrm>
            <a:off x="10516163" y="810067"/>
            <a:ext cx="4536512" cy="6499337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2AE4DE2-66CC-96C9-2C3D-3FFC68A19B45}"/>
              </a:ext>
            </a:extLst>
          </p:cNvPr>
          <p:cNvGrpSpPr/>
          <p:nvPr/>
        </p:nvGrpSpPr>
        <p:grpSpPr>
          <a:xfrm>
            <a:off x="10516163" y="810069"/>
            <a:ext cx="4536512" cy="339239"/>
            <a:chOff x="5024437" y="494579"/>
            <a:chExt cx="4536512" cy="339239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9CEF3847-318A-2053-AA23-41B04E2102C5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Q3. 4MCC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4AFC5D41-CC59-EBA6-18E7-9F5CD0314CB5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1B114AE-2821-DBAD-CB82-B9FFFA276999}"/>
              </a:ext>
            </a:extLst>
          </p:cNvPr>
          <p:cNvSpPr/>
          <p:nvPr/>
        </p:nvSpPr>
        <p:spPr>
          <a:xfrm>
            <a:off x="10521473" y="6433769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시스템 연계 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변경 이력 관리 강화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 및 통제를 통한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불량률 개선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4M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프로세스 적립으로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4MCC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확산 용이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3" name="Freeform 75">
            <a:extLst>
              <a:ext uri="{FF2B5EF4-FFF2-40B4-BE49-F238E27FC236}">
                <a16:creationId xmlns:a16="http://schemas.microsoft.com/office/drawing/2014/main" id="{D8457888-9141-13D3-BDE1-540EF0FC1213}"/>
              </a:ext>
            </a:extLst>
          </p:cNvPr>
          <p:cNvSpPr>
            <a:spLocks/>
          </p:cNvSpPr>
          <p:nvPr/>
        </p:nvSpPr>
        <p:spPr bwMode="auto">
          <a:xfrm>
            <a:off x="10802814" y="6363553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CE2B8A83-D47C-4BA7-766A-9B2F1096DB52}"/>
              </a:ext>
            </a:extLst>
          </p:cNvPr>
          <p:cNvGrpSpPr/>
          <p:nvPr/>
        </p:nvGrpSpPr>
        <p:grpSpPr>
          <a:xfrm>
            <a:off x="10580465" y="3038793"/>
            <a:ext cx="923685" cy="720056"/>
            <a:chOff x="5095244" y="4869160"/>
            <a:chExt cx="923685" cy="720056"/>
          </a:xfrm>
        </p:grpSpPr>
        <p:pic>
          <p:nvPicPr>
            <p:cNvPr id="45" name="그래픽 44" descr="남자 옆모습 단색으로 채워진">
              <a:extLst>
                <a:ext uri="{FF2B5EF4-FFF2-40B4-BE49-F238E27FC236}">
                  <a16:creationId xmlns:a16="http://schemas.microsoft.com/office/drawing/2014/main" id="{93EE3B1C-ECF7-67F4-1201-DF351FBA98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0EF1376-C5A0-6FDB-8AC4-4B4CC4BCBF2B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현업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BCEF814-D931-0A44-F821-B19A106917A5}"/>
              </a:ext>
            </a:extLst>
          </p:cNvPr>
          <p:cNvGrpSpPr/>
          <p:nvPr/>
        </p:nvGrpSpPr>
        <p:grpSpPr>
          <a:xfrm>
            <a:off x="10586971" y="4601463"/>
            <a:ext cx="4528773" cy="1060006"/>
            <a:chOff x="5186300" y="5457817"/>
            <a:chExt cx="4528773" cy="826178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EA93986A-129D-605A-CCB8-5AABA5411578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00605"/>
              <a:chOff x="4880902" y="4869160"/>
              <a:chExt cx="1352368" cy="800605"/>
            </a:xfrm>
          </p:grpSpPr>
          <p:pic>
            <p:nvPicPr>
              <p:cNvPr id="50" name="그래픽 49" descr="남자 옆모습 단색으로 채워진">
                <a:extLst>
                  <a:ext uri="{FF2B5EF4-FFF2-40B4-BE49-F238E27FC236}">
                    <a16:creationId xmlns:a16="http://schemas.microsoft.com/office/drawing/2014/main" id="{B356ABAC-5D0C-4231-F16D-47055E2B1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966B345-5155-B64A-21E2-03B8B3BCFAF7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96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49" name="말풍선: 모서리가 둥근 사각형 48">
              <a:extLst>
                <a:ext uri="{FF2B5EF4-FFF2-40B4-BE49-F238E27FC236}">
                  <a16:creationId xmlns:a16="http://schemas.microsoft.com/office/drawing/2014/main" id="{3DB3049B-33A7-56C8-F5AC-297EC7AD014E}"/>
                </a:ext>
              </a:extLst>
            </p:cNvPr>
            <p:cNvSpPr/>
            <p:nvPr/>
          </p:nvSpPr>
          <p:spPr>
            <a:xfrm>
              <a:off x="5186300" y="5457817"/>
              <a:ext cx="3151076" cy="826178"/>
            </a:xfrm>
            <a:prstGeom prst="wedgeRoundRectCallout">
              <a:avLst>
                <a:gd name="adj1" fmla="val 67730"/>
                <a:gd name="adj2" fmla="val -13137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“4M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검증을 위해 생산하는 시제품도 자동으로 관리되어 시제품 유출로 인한 문제가 해결되었어요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52" name="말풍선: 모서리가 둥근 사각형 51">
            <a:extLst>
              <a:ext uri="{FF2B5EF4-FFF2-40B4-BE49-F238E27FC236}">
                <a16:creationId xmlns:a16="http://schemas.microsoft.com/office/drawing/2014/main" id="{D31F401A-8B07-D7CA-108F-A1B61F8A4046}"/>
              </a:ext>
            </a:extLst>
          </p:cNvPr>
          <p:cNvSpPr/>
          <p:nvPr/>
        </p:nvSpPr>
        <p:spPr>
          <a:xfrm>
            <a:off x="11777302" y="3020159"/>
            <a:ext cx="3151076" cy="1060006"/>
          </a:xfrm>
          <a:prstGeom prst="wedgeRoundRectCallout">
            <a:avLst>
              <a:gd name="adj1" fmla="val -66960"/>
              <a:gd name="adj2" fmla="val -31041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시스템에 임의로 변경된 값으로 인한 품질 이슈가 줄어들었고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설계변경 정보가 연계되어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BOM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도 자동 변경되어 검증된 제품을 양산할 수 있게 되었어요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”</a:t>
            </a:r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3404AD-80D0-9684-030A-E3E9C3C18169}"/>
              </a:ext>
            </a:extLst>
          </p:cNvPr>
          <p:cNvSpPr txBox="1"/>
          <p:nvPr/>
        </p:nvSpPr>
        <p:spPr>
          <a:xfrm>
            <a:off x="10620338" y="3663889"/>
            <a:ext cx="8980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RMS</a:t>
            </a:r>
            <a:endParaRPr lang="ko-KR" altLang="en-US" sz="3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4" name="Picture 10" descr="LG디스플레이 - 나무위키">
            <a:extLst>
              <a:ext uri="{FF2B5EF4-FFF2-40B4-BE49-F238E27FC236}">
                <a16:creationId xmlns:a16="http://schemas.microsoft.com/office/drawing/2014/main" id="{48BBC0A7-CA78-9241-974D-7BD415152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605" y="6057955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677D221B-E088-496B-4400-E4C3D637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417570" y="6039955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EC4C3A49-32A6-4DC7-0448-A96129B29FF7}"/>
              </a:ext>
            </a:extLst>
          </p:cNvPr>
          <p:cNvGrpSpPr/>
          <p:nvPr/>
        </p:nvGrpSpPr>
        <p:grpSpPr>
          <a:xfrm>
            <a:off x="10944572" y="1224352"/>
            <a:ext cx="3708546" cy="1382556"/>
            <a:chOff x="5492926" y="3035527"/>
            <a:chExt cx="3708546" cy="1382556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57409071-A274-E496-9FBA-6F4192EE63DF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382556"/>
              <a:chOff x="10523790" y="2972451"/>
              <a:chExt cx="1724631" cy="1382556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0C4D6F0-2659-BDBD-B4C3-46C78993BA79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양산 불량률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E862D33E-85A1-7EEA-FF08-357D7E0B8F0A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C8C6398A-7660-BACC-BCD9-C9E93456D868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16" name="Rectangle 23">
                <a:extLst>
                  <a:ext uri="{FF2B5EF4-FFF2-40B4-BE49-F238E27FC236}">
                    <a16:creationId xmlns:a16="http://schemas.microsoft.com/office/drawing/2014/main" id="{62768ECD-5B47-C192-9D17-C8EC7FB9F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57" name="Rectangle 23">
                <a:extLst>
                  <a:ext uri="{FF2B5EF4-FFF2-40B4-BE49-F238E27FC236}">
                    <a16:creationId xmlns:a16="http://schemas.microsoft.com/office/drawing/2014/main" id="{7A34CF3D-2998-8E1E-62A6-F1652A1F0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6114" y="3680297"/>
                <a:ext cx="234000" cy="3171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58" name="Freeform 228">
                <a:extLst>
                  <a:ext uri="{FF2B5EF4-FFF2-40B4-BE49-F238E27FC236}">
                    <a16:creationId xmlns:a16="http://schemas.microsoft.com/office/drawing/2014/main" id="{20095853-3F53-779D-F6AE-627EE15AA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2026" y="3332535"/>
                <a:ext cx="648000" cy="331929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4" name="Rectangle 234">
                <a:extLst>
                  <a:ext uri="{FF2B5EF4-FFF2-40B4-BE49-F238E27FC236}">
                    <a16:creationId xmlns:a16="http://schemas.microsoft.com/office/drawing/2014/main" id="{AC25F1D8-6F92-4BC8-083C-47DA298D7B6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5" name="Rectangle 234">
                <a:extLst>
                  <a:ext uri="{FF2B5EF4-FFF2-40B4-BE49-F238E27FC236}">
                    <a16:creationId xmlns:a16="http://schemas.microsoft.com/office/drawing/2014/main" id="{FC61EEEF-7BC0-0BD7-4169-BD2CAD9E611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6" name="Rectangle 234">
                <a:extLst>
                  <a:ext uri="{FF2B5EF4-FFF2-40B4-BE49-F238E27FC236}">
                    <a16:creationId xmlns:a16="http://schemas.microsoft.com/office/drawing/2014/main" id="{38536300-A11E-7E4E-6514-BB241BE7E2C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167" name="직선 연결선 166">
                <a:extLst>
                  <a:ext uri="{FF2B5EF4-FFF2-40B4-BE49-F238E27FC236}">
                    <a16:creationId xmlns:a16="http://schemas.microsoft.com/office/drawing/2014/main" id="{42707F05-A561-5D7C-8394-5C47315BF8C7}"/>
                  </a:ext>
                </a:extLst>
              </p:cNvPr>
              <p:cNvCxnSpPr/>
              <p:nvPr/>
            </p:nvCxnSpPr>
            <p:spPr>
              <a:xfrm>
                <a:off x="11376114" y="3332537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68" name="직선 연결선 167">
                <a:extLst>
                  <a:ext uri="{FF2B5EF4-FFF2-40B4-BE49-F238E27FC236}">
                    <a16:creationId xmlns:a16="http://schemas.microsoft.com/office/drawing/2014/main" id="{902766AC-0BCD-D929-66AF-FDEC1D2B0F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6114" y="3680297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69" name="직선 연결선 168">
                <a:extLst>
                  <a:ext uri="{FF2B5EF4-FFF2-40B4-BE49-F238E27FC236}">
                    <a16:creationId xmlns:a16="http://schemas.microsoft.com/office/drawing/2014/main" id="{EAD08E10-3CD7-DF54-412B-8B3E310C5E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16114" y="3694678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184" name="직선 연결선 183">
                <a:extLst>
                  <a:ext uri="{FF2B5EF4-FFF2-40B4-BE49-F238E27FC236}">
                    <a16:creationId xmlns:a16="http://schemas.microsoft.com/office/drawing/2014/main" id="{36DC121F-2F9B-8221-7850-1D773EFC0DED}"/>
                  </a:ext>
                </a:extLst>
              </p:cNvPr>
              <p:cNvCxnSpPr/>
              <p:nvPr/>
            </p:nvCxnSpPr>
            <p:spPr>
              <a:xfrm>
                <a:off x="11916114" y="3189020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DD514895-C09A-309C-83DA-B7BE48A023D2}"/>
                  </a:ext>
                </a:extLst>
              </p:cNvPr>
              <p:cNvSpPr txBox="1"/>
              <p:nvPr/>
            </p:nvSpPr>
            <p:spPr>
              <a:xfrm>
                <a:off x="11791166" y="3432558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50%</a:t>
                </a:r>
                <a:endPara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C5A9723-7907-B0B5-DEB7-74C2C51EDAEE}"/>
                  </a:ext>
                </a:extLst>
              </p:cNvPr>
              <p:cNvSpPr txBox="1"/>
              <p:nvPr/>
            </p:nvSpPr>
            <p:spPr bwMode="auto">
              <a:xfrm>
                <a:off x="10718607" y="4175007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10</a:t>
                </a:r>
                <a:r>
                  <a:rPr lang="ko-KR" altLang="en-US" sz="1100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개 </a:t>
                </a: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5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개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308219BF-19DB-3228-84AB-3081161E5FB4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382556"/>
              <a:chOff x="12347522" y="2972451"/>
              <a:chExt cx="1724631" cy="1382556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57BF0A8-2DB5-0527-E068-DA61F2699A2E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[4M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변경정보 </a:t>
                </a:r>
                <a:r>
                  <a:rPr lang="ko-KR" altLang="en-US" sz="1100" b="1" spc="-20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등록률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85E3F953-5B71-0BC3-774B-1DAAA71A86D9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id="{98847DD2-9808-5859-D030-F7A4CBA58B00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64" name="Rectangle 23">
                <a:extLst>
                  <a:ext uri="{FF2B5EF4-FFF2-40B4-BE49-F238E27FC236}">
                    <a16:creationId xmlns:a16="http://schemas.microsoft.com/office/drawing/2014/main" id="{86702624-ED1A-6AA8-BD10-6425F6A20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852860"/>
                <a:ext cx="234000" cy="14456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5" name="Rectangle 23">
                <a:extLst>
                  <a:ext uri="{FF2B5EF4-FFF2-40B4-BE49-F238E27FC236}">
                    <a16:creationId xmlns:a16="http://schemas.microsoft.com/office/drawing/2014/main" id="{7A1B5D60-A7A4-58A3-C2CA-376C821DC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327363"/>
                <a:ext cx="234000" cy="67006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6" name="Freeform 228">
                <a:extLst>
                  <a:ext uri="{FF2B5EF4-FFF2-40B4-BE49-F238E27FC236}">
                    <a16:creationId xmlns:a16="http://schemas.microsoft.com/office/drawing/2014/main" id="{E6BF570C-978E-4D7D-641E-CF4CCE7A88BC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846121" y="3310952"/>
                <a:ext cx="541940" cy="481747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7" name="Rectangle 234">
                <a:extLst>
                  <a:ext uri="{FF2B5EF4-FFF2-40B4-BE49-F238E27FC236}">
                    <a16:creationId xmlns:a16="http://schemas.microsoft.com/office/drawing/2014/main" id="{281A3B9B-1328-E80E-DF28-AFECF62D806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99C7C348-6293-F1B6-D183-648536A17026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BA5A9B97-98DF-CD7B-8D28-9B823089AB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78914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3B47DBB8-0E42-D68E-9B34-E9447F983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432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FB41E28-546F-6AA9-34FB-1E614920AE80}"/>
                  </a:ext>
                </a:extLst>
              </p:cNvPr>
              <p:cNvSpPr txBox="1"/>
              <p:nvPr/>
            </p:nvSpPr>
            <p:spPr>
              <a:xfrm>
                <a:off x="13614898" y="3471084"/>
                <a:ext cx="336826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 defTabSz="914400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80%</a:t>
                </a:r>
                <a:endParaRPr lang="ko-KR" altLang="en-US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DB10A17-2F9C-522C-D5ED-BC8C0677FB9C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lang="ko-KR" altLang="en-US" sz="1100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건  </a:t>
                </a: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10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건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" name="Rectangle 234">
                <a:extLst>
                  <a:ext uri="{FF2B5EF4-FFF2-40B4-BE49-F238E27FC236}">
                    <a16:creationId xmlns:a16="http://schemas.microsoft.com/office/drawing/2014/main" id="{31DF6B10-BCAB-E970-8CFC-1566F8214EE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6" name="Rectangle 234">
                <a:extLst>
                  <a:ext uri="{FF2B5EF4-FFF2-40B4-BE49-F238E27FC236}">
                    <a16:creationId xmlns:a16="http://schemas.microsoft.com/office/drawing/2014/main" id="{BF98CE4D-F230-13BA-6023-72B919EBE48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187" name="TextBox 7170">
            <a:extLst>
              <a:ext uri="{FF2B5EF4-FFF2-40B4-BE49-F238E27FC236}">
                <a16:creationId xmlns:a16="http://schemas.microsoft.com/office/drawing/2014/main" id="{9C6C2E2F-4199-964C-2EA7-5E5EC1E3B028}"/>
              </a:ext>
            </a:extLst>
          </p:cNvPr>
          <p:cNvSpPr txBox="1"/>
          <p:nvPr/>
        </p:nvSpPr>
        <p:spPr>
          <a:xfrm>
            <a:off x="1336638" y="1083197"/>
            <a:ext cx="2718878" cy="2308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</a:rPr>
              <a:t>4M(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Man, Material, Method, Machine)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</a:rPr>
              <a:t> Change Control</a:t>
            </a:r>
            <a:endParaRPr lang="en-US" altLang="ko-KR" sz="900" i="0">
              <a:solidFill>
                <a:srgbClr val="006600"/>
              </a:solidFill>
              <a:effectLst/>
              <a:latin typeface="Arial Narrow" panose="020B0606020202030204" pitchFamily="34" charset="0"/>
              <a:ea typeface="LG스마트체 Regular"/>
            </a:endParaRPr>
          </a:p>
        </p:txBody>
      </p:sp>
      <p:grpSp>
        <p:nvGrpSpPr>
          <p:cNvPr id="188" name="그룹 187">
            <a:extLst>
              <a:ext uri="{FF2B5EF4-FFF2-40B4-BE49-F238E27FC236}">
                <a16:creationId xmlns:a16="http://schemas.microsoft.com/office/drawing/2014/main" id="{CAA31177-069B-FEF4-F3BE-CCFB2898477C}"/>
              </a:ext>
            </a:extLst>
          </p:cNvPr>
          <p:cNvGrpSpPr/>
          <p:nvPr/>
        </p:nvGrpSpPr>
        <p:grpSpPr>
          <a:xfrm>
            <a:off x="3689737" y="3031651"/>
            <a:ext cx="665196" cy="347326"/>
            <a:chOff x="-1173178" y="4891585"/>
            <a:chExt cx="665196" cy="347326"/>
          </a:xfrm>
        </p:grpSpPr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1F48FF02-930D-4A1F-B365-E6CD2F7D2B78}"/>
                </a:ext>
              </a:extLst>
            </p:cNvPr>
            <p:cNvCxnSpPr>
              <a:cxnSpLocks/>
            </p:cNvCxnSpPr>
            <p:nvPr/>
          </p:nvCxnSpPr>
          <p:spPr>
            <a:xfrm>
              <a:off x="-1173178" y="5011458"/>
              <a:ext cx="279560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직선 연결선 189">
              <a:extLst>
                <a:ext uri="{FF2B5EF4-FFF2-40B4-BE49-F238E27FC236}">
                  <a16:creationId xmlns:a16="http://schemas.microsoft.com/office/drawing/2014/main" id="{C573AE04-32F9-B68A-F3AB-FE0ED54019F1}"/>
                </a:ext>
              </a:extLst>
            </p:cNvPr>
            <p:cNvCxnSpPr>
              <a:cxnSpLocks/>
            </p:cNvCxnSpPr>
            <p:nvPr/>
          </p:nvCxnSpPr>
          <p:spPr>
            <a:xfrm>
              <a:off x="-1173178" y="5123148"/>
              <a:ext cx="27956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BAE393B-8F43-70E3-63A7-F228F8D05F6E}"/>
                </a:ext>
              </a:extLst>
            </p:cNvPr>
            <p:cNvSpPr txBox="1"/>
            <p:nvPr/>
          </p:nvSpPr>
          <p:spPr>
            <a:xfrm>
              <a:off x="-950156" y="5008079"/>
              <a:ext cx="4010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As-Is</a:t>
              </a:r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85320F01-0B33-678C-7AB8-79E688D3803B}"/>
                </a:ext>
              </a:extLst>
            </p:cNvPr>
            <p:cNvSpPr txBox="1"/>
            <p:nvPr/>
          </p:nvSpPr>
          <p:spPr>
            <a:xfrm>
              <a:off x="-950732" y="4891585"/>
              <a:ext cx="44275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To-Be</a:t>
              </a:r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28AD12F9-F184-20AE-CC54-2FD992C7F034}"/>
              </a:ext>
            </a:extLst>
          </p:cNvPr>
          <p:cNvGrpSpPr/>
          <p:nvPr/>
        </p:nvGrpSpPr>
        <p:grpSpPr>
          <a:xfrm>
            <a:off x="891372" y="1855994"/>
            <a:ext cx="3298260" cy="1768209"/>
            <a:chOff x="-2065259" y="2676399"/>
            <a:chExt cx="3298260" cy="1768209"/>
          </a:xfrm>
        </p:grpSpPr>
        <p:cxnSp>
          <p:nvCxnSpPr>
            <p:cNvPr id="258" name="직선 화살표 연결선 257">
              <a:extLst>
                <a:ext uri="{FF2B5EF4-FFF2-40B4-BE49-F238E27FC236}">
                  <a16:creationId xmlns:a16="http://schemas.microsoft.com/office/drawing/2014/main" id="{82E0BE41-BC2E-CE77-A028-A51C6ECE7FC3}"/>
                </a:ext>
              </a:extLst>
            </p:cNvPr>
            <p:cNvCxnSpPr>
              <a:cxnSpLocks/>
            </p:cNvCxnSpPr>
            <p:nvPr/>
          </p:nvCxnSpPr>
          <p:spPr>
            <a:xfrm>
              <a:off x="-2065259" y="4229937"/>
              <a:ext cx="32982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화살표 연결선 258">
              <a:extLst>
                <a:ext uri="{FF2B5EF4-FFF2-40B4-BE49-F238E27FC236}">
                  <a16:creationId xmlns:a16="http://schemas.microsoft.com/office/drawing/2014/main" id="{8C5642A8-A189-2FB4-CA3A-BB9006810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912859" y="2676399"/>
              <a:ext cx="0" cy="168117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0" name="그룹 259">
              <a:extLst>
                <a:ext uri="{FF2B5EF4-FFF2-40B4-BE49-F238E27FC236}">
                  <a16:creationId xmlns:a16="http://schemas.microsoft.com/office/drawing/2014/main" id="{A8D9DF8D-02FF-5C6B-C2AC-A9BBF01A9D11}"/>
                </a:ext>
              </a:extLst>
            </p:cNvPr>
            <p:cNvGrpSpPr/>
            <p:nvPr/>
          </p:nvGrpSpPr>
          <p:grpSpPr>
            <a:xfrm>
              <a:off x="-1912860" y="2964088"/>
              <a:ext cx="2874703" cy="862481"/>
              <a:chOff x="-1226127" y="3174533"/>
              <a:chExt cx="1718761" cy="862481"/>
            </a:xfrm>
          </p:grpSpPr>
          <p:cxnSp>
            <p:nvCxnSpPr>
              <p:cNvPr id="262" name="직선 연결선 261">
                <a:extLst>
                  <a:ext uri="{FF2B5EF4-FFF2-40B4-BE49-F238E27FC236}">
                    <a16:creationId xmlns:a16="http://schemas.microsoft.com/office/drawing/2014/main" id="{F47D95C7-83ED-6300-0711-30B3EC457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226127" y="3429000"/>
                <a:ext cx="394854" cy="429491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직선 연결선 262">
                <a:extLst>
                  <a:ext uri="{FF2B5EF4-FFF2-40B4-BE49-F238E27FC236}">
                    <a16:creationId xmlns:a16="http://schemas.microsoft.com/office/drawing/2014/main" id="{5051D2DC-485A-EFC3-8705-DE022B021C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833999" y="3174533"/>
                <a:ext cx="187421" cy="683958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직선 연결선 263">
                <a:extLst>
                  <a:ext uri="{FF2B5EF4-FFF2-40B4-BE49-F238E27FC236}">
                    <a16:creationId xmlns:a16="http://schemas.microsoft.com/office/drawing/2014/main" id="{6883FCE5-4116-E9E0-C690-D67EF1ABC3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646578" y="3189803"/>
                <a:ext cx="289774" cy="740401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직선 연결선 264">
                <a:extLst>
                  <a:ext uri="{FF2B5EF4-FFF2-40B4-BE49-F238E27FC236}">
                    <a16:creationId xmlns:a16="http://schemas.microsoft.com/office/drawing/2014/main" id="{EE2B2C32-1227-F3F5-86B6-BBFF4F3F36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354457" y="3374438"/>
                <a:ext cx="328331" cy="557182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직선 연결선 265">
                <a:extLst>
                  <a:ext uri="{FF2B5EF4-FFF2-40B4-BE49-F238E27FC236}">
                    <a16:creationId xmlns:a16="http://schemas.microsoft.com/office/drawing/2014/main" id="{5A61BBE3-10C2-DE56-8086-ACE618B55B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26126" y="3387438"/>
                <a:ext cx="248870" cy="649576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직선 연결선 266">
                <a:extLst>
                  <a:ext uri="{FF2B5EF4-FFF2-40B4-BE49-F238E27FC236}">
                    <a16:creationId xmlns:a16="http://schemas.microsoft.com/office/drawing/2014/main" id="{480304E3-BC78-4656-18AC-13ED92F9E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641" y="3328764"/>
                <a:ext cx="266993" cy="70825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CF27830-047D-6A83-4851-0A5B843D19B8}"/>
                </a:ext>
              </a:extLst>
            </p:cNvPr>
            <p:cNvSpPr txBox="1"/>
            <p:nvPr/>
          </p:nvSpPr>
          <p:spPr>
            <a:xfrm>
              <a:off x="586670" y="4213776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생산기간</a:t>
              </a:r>
            </a:p>
          </p:txBody>
        </p:sp>
      </p:grpSp>
      <p:sp>
        <p:nvSpPr>
          <p:cNvPr id="268" name="TextBox 267">
            <a:extLst>
              <a:ext uri="{FF2B5EF4-FFF2-40B4-BE49-F238E27FC236}">
                <a16:creationId xmlns:a16="http://schemas.microsoft.com/office/drawing/2014/main" id="{2111A1A2-69C7-7E12-DD33-C2480A62FFA8}"/>
              </a:ext>
            </a:extLst>
          </p:cNvPr>
          <p:cNvSpPr txBox="1"/>
          <p:nvPr/>
        </p:nvSpPr>
        <p:spPr>
          <a:xfrm>
            <a:off x="744609" y="1987633"/>
            <a:ext cx="287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양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산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수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율</a:t>
            </a:r>
          </a:p>
        </p:txBody>
      </p:sp>
      <p:cxnSp>
        <p:nvCxnSpPr>
          <p:cNvPr id="269" name="직선 연결선 268">
            <a:extLst>
              <a:ext uri="{FF2B5EF4-FFF2-40B4-BE49-F238E27FC236}">
                <a16:creationId xmlns:a16="http://schemas.microsoft.com/office/drawing/2014/main" id="{FF3FF811-5B43-178B-B300-C8DD953A4598}"/>
              </a:ext>
            </a:extLst>
          </p:cNvPr>
          <p:cNvCxnSpPr>
            <a:cxnSpLocks/>
          </p:cNvCxnSpPr>
          <p:nvPr/>
        </p:nvCxnSpPr>
        <p:spPr>
          <a:xfrm>
            <a:off x="1583941" y="2586036"/>
            <a:ext cx="22825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7BB19054-729F-6594-1611-717FAB69C0F4}"/>
              </a:ext>
            </a:extLst>
          </p:cNvPr>
          <p:cNvCxnSpPr>
            <a:cxnSpLocks/>
          </p:cNvCxnSpPr>
          <p:nvPr/>
        </p:nvCxnSpPr>
        <p:spPr>
          <a:xfrm flipV="1">
            <a:off x="1105670" y="2167690"/>
            <a:ext cx="32" cy="1955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2E305D6E-CB43-F0A1-7D5A-5ED488BC5EDE}"/>
              </a:ext>
            </a:extLst>
          </p:cNvPr>
          <p:cNvSpPr txBox="1"/>
          <p:nvPr/>
        </p:nvSpPr>
        <p:spPr>
          <a:xfrm>
            <a:off x="1096145" y="2162056"/>
            <a:ext cx="3048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①</a:t>
            </a:r>
          </a:p>
        </p:txBody>
      </p:sp>
      <p:cxnSp>
        <p:nvCxnSpPr>
          <p:cNvPr id="272" name="직선 화살표 연결선 271">
            <a:extLst>
              <a:ext uri="{FF2B5EF4-FFF2-40B4-BE49-F238E27FC236}">
                <a16:creationId xmlns:a16="http://schemas.microsoft.com/office/drawing/2014/main" id="{5BE4899D-E86D-3853-C0F6-84445E06E5FA}"/>
              </a:ext>
            </a:extLst>
          </p:cNvPr>
          <p:cNvCxnSpPr>
            <a:cxnSpLocks/>
          </p:cNvCxnSpPr>
          <p:nvPr/>
        </p:nvCxnSpPr>
        <p:spPr>
          <a:xfrm flipV="1">
            <a:off x="2484895" y="2204144"/>
            <a:ext cx="0" cy="3627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D098A2D8-EAC4-A28B-5247-AFE0B336D24A}"/>
              </a:ext>
            </a:extLst>
          </p:cNvPr>
          <p:cNvSpPr txBox="1"/>
          <p:nvPr/>
        </p:nvSpPr>
        <p:spPr>
          <a:xfrm>
            <a:off x="2437801" y="2259445"/>
            <a:ext cx="3048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②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4ACD9C7-EF22-B389-8C2A-B2AAE2F9ED7A}"/>
              </a:ext>
            </a:extLst>
          </p:cNvPr>
          <p:cNvSpPr txBox="1"/>
          <p:nvPr/>
        </p:nvSpPr>
        <p:spPr>
          <a:xfrm>
            <a:off x="3837989" y="2435660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평균</a:t>
            </a:r>
          </a:p>
        </p:txBody>
      </p:sp>
      <p:sp>
        <p:nvSpPr>
          <p:cNvPr id="275" name="직사각형 274">
            <a:extLst>
              <a:ext uri="{FF2B5EF4-FFF2-40B4-BE49-F238E27FC236}">
                <a16:creationId xmlns:a16="http://schemas.microsoft.com/office/drawing/2014/main" id="{59A2E359-A415-A1D0-4F4D-9D7422567844}"/>
              </a:ext>
            </a:extLst>
          </p:cNvPr>
          <p:cNvSpPr/>
          <p:nvPr/>
        </p:nvSpPr>
        <p:spPr>
          <a:xfrm>
            <a:off x="344488" y="1494858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 생산 제품 </a:t>
            </a:r>
            <a:r>
              <a:rPr lang="ko-KR" altLang="en-US" sz="1200" b="1" u="sng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수율</a:t>
            </a:r>
            <a:endParaRPr kumimoji="0" lang="ko-KR" altLang="en-US" sz="12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76" name="그림 275">
            <a:extLst>
              <a:ext uri="{FF2B5EF4-FFF2-40B4-BE49-F238E27FC236}">
                <a16:creationId xmlns:a16="http://schemas.microsoft.com/office/drawing/2014/main" id="{17CFD50E-087C-A9E2-EE1A-3157C86ED7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6560" y="1332560"/>
            <a:ext cx="2622966" cy="2265538"/>
          </a:xfrm>
          <a:prstGeom prst="rect">
            <a:avLst/>
          </a:prstGeom>
        </p:spPr>
      </p:pic>
      <p:grpSp>
        <p:nvGrpSpPr>
          <p:cNvPr id="277" name="그룹 276">
            <a:extLst>
              <a:ext uri="{FF2B5EF4-FFF2-40B4-BE49-F238E27FC236}">
                <a16:creationId xmlns:a16="http://schemas.microsoft.com/office/drawing/2014/main" id="{8CC7B354-38B8-65E6-E004-2C9C5DA14711}"/>
              </a:ext>
            </a:extLst>
          </p:cNvPr>
          <p:cNvGrpSpPr/>
          <p:nvPr/>
        </p:nvGrpSpPr>
        <p:grpSpPr>
          <a:xfrm>
            <a:off x="5538073" y="1682044"/>
            <a:ext cx="1591624" cy="1331146"/>
            <a:chOff x="407737" y="1215905"/>
            <a:chExt cx="1591624" cy="1331146"/>
          </a:xfrm>
        </p:grpSpPr>
        <p:sp>
          <p:nvSpPr>
            <p:cNvPr id="278" name="원형: 비어 있음 277">
              <a:extLst>
                <a:ext uri="{FF2B5EF4-FFF2-40B4-BE49-F238E27FC236}">
                  <a16:creationId xmlns:a16="http://schemas.microsoft.com/office/drawing/2014/main" id="{58D83762-A8A5-8287-8810-0777BD5829A6}"/>
                </a:ext>
              </a:extLst>
            </p:cNvPr>
            <p:cNvSpPr/>
            <p:nvPr/>
          </p:nvSpPr>
          <p:spPr>
            <a:xfrm>
              <a:off x="662584" y="1377459"/>
              <a:ext cx="1020709" cy="1006437"/>
            </a:xfrm>
            <a:prstGeom prst="donut">
              <a:avLst>
                <a:gd name="adj" fmla="val 10791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79" name="그룹 278">
              <a:extLst>
                <a:ext uri="{FF2B5EF4-FFF2-40B4-BE49-F238E27FC236}">
                  <a16:creationId xmlns:a16="http://schemas.microsoft.com/office/drawing/2014/main" id="{DD5B68A0-1C46-5199-D2CE-2334EDCC4058}"/>
                </a:ext>
              </a:extLst>
            </p:cNvPr>
            <p:cNvGrpSpPr/>
            <p:nvPr/>
          </p:nvGrpSpPr>
          <p:grpSpPr>
            <a:xfrm>
              <a:off x="407737" y="1215905"/>
              <a:ext cx="1591624" cy="1331146"/>
              <a:chOff x="421985" y="1382096"/>
              <a:chExt cx="1591624" cy="1331146"/>
            </a:xfrm>
          </p:grpSpPr>
          <p:grpSp>
            <p:nvGrpSpPr>
              <p:cNvPr id="280" name="그룹 279">
                <a:extLst>
                  <a:ext uri="{FF2B5EF4-FFF2-40B4-BE49-F238E27FC236}">
                    <a16:creationId xmlns:a16="http://schemas.microsoft.com/office/drawing/2014/main" id="{6FF79AB2-F8D1-D640-029E-22E887F23FCE}"/>
                  </a:ext>
                </a:extLst>
              </p:cNvPr>
              <p:cNvGrpSpPr/>
              <p:nvPr/>
            </p:nvGrpSpPr>
            <p:grpSpPr>
              <a:xfrm>
                <a:off x="467693" y="1382096"/>
                <a:ext cx="1465889" cy="1331146"/>
                <a:chOff x="272001" y="1204392"/>
                <a:chExt cx="1661581" cy="1508850"/>
              </a:xfrm>
            </p:grpSpPr>
            <p:sp>
              <p:nvSpPr>
                <p:cNvPr id="286" name="타원 285">
                  <a:extLst>
                    <a:ext uri="{FF2B5EF4-FFF2-40B4-BE49-F238E27FC236}">
                      <a16:creationId xmlns:a16="http://schemas.microsoft.com/office/drawing/2014/main" id="{7E00908F-A02B-13E2-9511-7ED690890E68}"/>
                    </a:ext>
                  </a:extLst>
                </p:cNvPr>
                <p:cNvSpPr/>
                <p:nvPr/>
              </p:nvSpPr>
              <p:spPr>
                <a:xfrm>
                  <a:off x="813917" y="1696604"/>
                  <a:ext cx="572756" cy="52251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20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7" name="타원 286">
                  <a:extLst>
                    <a:ext uri="{FF2B5EF4-FFF2-40B4-BE49-F238E27FC236}">
                      <a16:creationId xmlns:a16="http://schemas.microsoft.com/office/drawing/2014/main" id="{15D13D42-AB1F-E4CB-9C85-950A2D2DA427}"/>
                    </a:ext>
                  </a:extLst>
                </p:cNvPr>
                <p:cNvSpPr/>
                <p:nvPr/>
              </p:nvSpPr>
              <p:spPr>
                <a:xfrm>
                  <a:off x="847117" y="1204392"/>
                  <a:ext cx="506355" cy="451826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31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8" name="타원 287">
                  <a:extLst>
                    <a:ext uri="{FF2B5EF4-FFF2-40B4-BE49-F238E27FC236}">
                      <a16:creationId xmlns:a16="http://schemas.microsoft.com/office/drawing/2014/main" id="{C777C611-8447-577C-1277-30F243B86E5A}"/>
                    </a:ext>
                  </a:extLst>
                </p:cNvPr>
                <p:cNvSpPr/>
                <p:nvPr/>
              </p:nvSpPr>
              <p:spPr>
                <a:xfrm>
                  <a:off x="851859" y="2261416"/>
                  <a:ext cx="506355" cy="451826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3175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9" name="타원 288">
                  <a:extLst>
                    <a:ext uri="{FF2B5EF4-FFF2-40B4-BE49-F238E27FC236}">
                      <a16:creationId xmlns:a16="http://schemas.microsoft.com/office/drawing/2014/main" id="{AC1FCA6E-9E6D-5FAC-90BF-2C47F6A4D954}"/>
                    </a:ext>
                  </a:extLst>
                </p:cNvPr>
                <p:cNvSpPr/>
                <p:nvPr/>
              </p:nvSpPr>
              <p:spPr>
                <a:xfrm>
                  <a:off x="272001" y="1731948"/>
                  <a:ext cx="506355" cy="451826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0" name="타원 289">
                  <a:extLst>
                    <a:ext uri="{FF2B5EF4-FFF2-40B4-BE49-F238E27FC236}">
                      <a16:creationId xmlns:a16="http://schemas.microsoft.com/office/drawing/2014/main" id="{80AA7CA8-8E57-F435-24B3-9432B4766F70}"/>
                    </a:ext>
                  </a:extLst>
                </p:cNvPr>
                <p:cNvSpPr/>
                <p:nvPr/>
              </p:nvSpPr>
              <p:spPr>
                <a:xfrm>
                  <a:off x="1427227" y="1732893"/>
                  <a:ext cx="506355" cy="451826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175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90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4BFCE97B-C602-45FC-21A6-19233A5B03FC}"/>
                  </a:ext>
                </a:extLst>
              </p:cNvPr>
              <p:cNvSpPr txBox="1"/>
              <p:nvPr/>
            </p:nvSpPr>
            <p:spPr>
              <a:xfrm>
                <a:off x="987045" y="1898039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400" b="1">
                    <a:latin typeface="Calibri" panose="020F0502020204030204" pitchFamily="34" charset="0"/>
                  </a:rPr>
                  <a:t>4M</a:t>
                </a:r>
                <a:endParaRPr lang="ko-KR" altLang="en-US" sz="14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39216AD1-F0EA-FBE5-F52C-DB81F4EFF009}"/>
                  </a:ext>
                </a:extLst>
              </p:cNvPr>
              <p:cNvSpPr txBox="1"/>
              <p:nvPr/>
            </p:nvSpPr>
            <p:spPr>
              <a:xfrm>
                <a:off x="1420177" y="1936466"/>
                <a:ext cx="59343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>
                    <a:latin typeface="Calibri" panose="020F0502020204030204" pitchFamily="34" charset="0"/>
                  </a:rPr>
                  <a:t>Machine</a:t>
                </a:r>
                <a:endParaRPr lang="ko-KR" altLang="en-US" sz="90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F5C25257-60B7-18FE-21CA-FB0F043A31DE}"/>
                  </a:ext>
                </a:extLst>
              </p:cNvPr>
              <p:cNvSpPr txBox="1"/>
              <p:nvPr/>
            </p:nvSpPr>
            <p:spPr>
              <a:xfrm>
                <a:off x="998267" y="1458085"/>
                <a:ext cx="42191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000">
                    <a:latin typeface="Calibri" panose="020F0502020204030204" pitchFamily="34" charset="0"/>
                  </a:rPr>
                  <a:t>Man</a:t>
                </a:r>
                <a:endParaRPr lang="ko-KR" altLang="en-US" sz="100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7DB6BFC-20F7-CE93-896B-8A1BC65253BF}"/>
                  </a:ext>
                </a:extLst>
              </p:cNvPr>
              <p:cNvSpPr txBox="1"/>
              <p:nvPr/>
            </p:nvSpPr>
            <p:spPr>
              <a:xfrm>
                <a:off x="917315" y="2394402"/>
                <a:ext cx="583814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>
                    <a:latin typeface="Calibri" panose="020F0502020204030204" pitchFamily="34" charset="0"/>
                  </a:rPr>
                  <a:t>Material</a:t>
                </a:r>
                <a:endParaRPr lang="ko-KR" altLang="en-US" sz="90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9DAB1060-0ECE-B9CA-335E-355F5F3F0395}"/>
                  </a:ext>
                </a:extLst>
              </p:cNvPr>
              <p:cNvSpPr txBox="1"/>
              <p:nvPr/>
            </p:nvSpPr>
            <p:spPr>
              <a:xfrm>
                <a:off x="421985" y="1928925"/>
                <a:ext cx="55976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err="1">
                    <a:latin typeface="Calibri" panose="020F0502020204030204" pitchFamily="34" charset="0"/>
                  </a:rPr>
                  <a:t>Mathod</a:t>
                </a:r>
                <a:endParaRPr lang="ko-KR" altLang="en-US" sz="900">
                  <a:latin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100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339</Words>
  <Application>Microsoft Office PowerPoint</Application>
  <PresentationFormat>사용자 지정</PresentationFormat>
  <Paragraphs>59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